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8" r:id="rId3"/>
    <p:sldId id="293" r:id="rId4"/>
    <p:sldId id="259" r:id="rId5"/>
    <p:sldId id="262" r:id="rId6"/>
    <p:sldId id="295" r:id="rId7"/>
    <p:sldId id="296" r:id="rId8"/>
    <p:sldId id="297" r:id="rId9"/>
    <p:sldId id="298" r:id="rId10"/>
    <p:sldId id="299" r:id="rId11"/>
    <p:sldId id="260" r:id="rId12"/>
    <p:sldId id="307" r:id="rId13"/>
    <p:sldId id="308" r:id="rId14"/>
    <p:sldId id="309" r:id="rId15"/>
    <p:sldId id="310" r:id="rId16"/>
    <p:sldId id="311" r:id="rId17"/>
    <p:sldId id="312" r:id="rId18"/>
    <p:sldId id="313" r:id="rId19"/>
    <p:sldId id="314" r:id="rId20"/>
    <p:sldId id="315" r:id="rId21"/>
    <p:sldId id="316" r:id="rId22"/>
    <p:sldId id="301" r:id="rId23"/>
    <p:sldId id="336" r:id="rId24"/>
    <p:sldId id="300" r:id="rId25"/>
    <p:sldId id="317" r:id="rId26"/>
    <p:sldId id="318" r:id="rId27"/>
    <p:sldId id="319" r:id="rId28"/>
    <p:sldId id="320" r:id="rId29"/>
    <p:sldId id="321" r:id="rId30"/>
    <p:sldId id="322" r:id="rId31"/>
    <p:sldId id="333" r:id="rId32"/>
    <p:sldId id="334" r:id="rId33"/>
    <p:sldId id="323" r:id="rId34"/>
    <p:sldId id="324" r:id="rId35"/>
    <p:sldId id="327" r:id="rId36"/>
    <p:sldId id="302" r:id="rId37"/>
    <p:sldId id="264" r:id="rId38"/>
    <p:sldId id="278" r:id="rId39"/>
  </p:sldIdLst>
  <p:sldSz cx="9144000" cy="5143500" type="screen16x9"/>
  <p:notesSz cx="6858000" cy="9144000"/>
  <p:embeddedFontLst>
    <p:embeddedFont>
      <p:font typeface="Barlow Light" panose="00000400000000000000" pitchFamily="2" charset="0"/>
      <p:regular r:id="rId41"/>
      <p:bold r:id="rId42"/>
      <p:italic r:id="rId43"/>
      <p:boldItalic r:id="rId44"/>
    </p:embeddedFont>
    <p:embeddedFont>
      <p:font typeface="EB Garamond" panose="00000500000000000000" pitchFamily="2"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
      <p:font typeface="Montserrat Black" panose="00000A00000000000000" pitchFamily="2" charset="0"/>
      <p:bold r:id="rId53"/>
      <p:boldItalic r:id="rId54"/>
    </p:embeddedFont>
    <p:embeddedFont>
      <p:font typeface="Montserrat ExtraBold" panose="00000900000000000000" pitchFamily="2" charset="0"/>
      <p:bold r:id="rId55"/>
      <p:boldItalic r:id="rId56"/>
    </p:embeddedFont>
    <p:embeddedFont>
      <p:font typeface="Montserrat Light" panose="00000400000000000000" pitchFamily="2" charset="0"/>
      <p:regular r:id="rId57"/>
      <p:bold r:id="rId58"/>
      <p:italic r:id="rId59"/>
      <p:boldItalic r:id="rId60"/>
    </p:embeddedFont>
    <p:embeddedFont>
      <p:font typeface="Segoe UI Light" panose="020B0502040204020203" pitchFamily="34"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FFE4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8BC16B-0B0B-4F1D-9B91-489801F99BAA}">
  <a:tblStyle styleId="{BA8BC16B-0B0B-4F1D-9B91-489801F99B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5033" autoAdjust="0"/>
  </p:normalViewPr>
  <p:slideViewPr>
    <p:cSldViewPr snapToGrid="0">
      <p:cViewPr varScale="1">
        <p:scale>
          <a:sx n="108" d="100"/>
          <a:sy n="108" d="100"/>
        </p:scale>
        <p:origin x="78" y="4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B0ECD5F2-1333-A11C-7951-3D6848CFC531}"/>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7C877659-95A2-1985-1565-0BA350FC50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B8D3594B-09F9-1B02-FDE0-9B45B0B716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64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6612d38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2F20BB63-7933-1545-40C6-0A95CCBB53B7}"/>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D20E5CD4-ACB4-DBDE-2AFE-8AEAE40957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4E9FF5E9-AC2F-1081-6634-898D8652E4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195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2EB8EF7C-C280-4226-1C94-12CBC245A34F}"/>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4748DBFB-FC48-4C22-B975-64F866E95D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F6215B22-AE01-31A5-9A9E-F5659CAC0B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72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992A26F-3B6E-36DA-3CC9-47B50B015009}"/>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0196155F-99D6-431F-77B7-598618856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3A79F6E1-5674-444F-6FDC-914A74D751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894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5C64ACD4-9DD9-EE74-0719-21A071125C26}"/>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1ADB1EFC-0EB0-ED61-2705-595F854319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33F7AA22-763B-8E23-1493-44D09C8850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659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FFC2FB-DF44-EDDC-9152-BC022C2CF2D1}"/>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9BDF7C53-227C-B0F8-84DC-FBD841168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1F79A445-439E-2954-D72C-71E101A41E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1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8E86718-A7BE-D124-EB5D-CBBA05EBB643}"/>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0E59EAC3-178A-07E5-6EBA-C32341315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12E17490-DD5C-75E4-D3F0-8F826ADB4E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265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D21FE1FF-8E1A-6449-B294-1B4F796AF0F8}"/>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72FA2EDA-DA7D-C56F-5926-65BEDD6044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1E645A49-0E3B-81DE-B6F6-90DF8F9DD0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32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5A104AEB-8856-227B-8C7E-62BCAB597164}"/>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4F067CB3-6862-5315-5D57-1FCFB7111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6939CB95-9C00-870D-21DC-D1DA4E6A7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185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1185745B-77D6-267C-D724-4DCE7A7DEBA6}"/>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19EF491E-CA35-B06A-EBDF-E767D5F155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DCC9BC49-41F2-209A-7836-3029D053F2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108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B5D349-8791-EEFF-5F09-792018BB7D15}"/>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1587019D-DF97-AA4F-9A9E-F4B861BECF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D60C3963-02BF-58DC-91EE-CD9F4D1AF1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DCB9B654-898B-5762-1FB3-377CE6DEAB3E}"/>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BFDD60DC-421B-35BD-D496-C80D48BD0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73528D44-6B1A-5BB3-4C7F-4415F05A9A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770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33A0F4E0-ABE2-8F64-7E10-7A74E580D67A}"/>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3EEB1C69-C9E1-7148-7460-2EB250E447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7301EB7A-979F-938F-FDA2-F96C700F86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663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D06C2520-3486-FD46-DE46-A2E58711112C}"/>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8C31853A-6CD1-0307-1436-0A0B9F931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6D88C0E9-1A08-98A2-CBDE-97487592B7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073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F8237E68-DA9D-54CE-46F2-DC2890159C12}"/>
            </a:ext>
          </a:extLst>
        </p:cNvPr>
        <p:cNvGrpSpPr/>
        <p:nvPr/>
      </p:nvGrpSpPr>
      <p:grpSpPr>
        <a:xfrm>
          <a:off x="0" y="0"/>
          <a:ext cx="0" cy="0"/>
          <a:chOff x="0" y="0"/>
          <a:chExt cx="0" cy="0"/>
        </a:xfrm>
      </p:grpSpPr>
      <p:sp>
        <p:nvSpPr>
          <p:cNvPr id="149" name="Google Shape;149;g4dfce81f19_0_1742:notes">
            <a:extLst>
              <a:ext uri="{FF2B5EF4-FFF2-40B4-BE49-F238E27FC236}">
                <a16:creationId xmlns:a16="http://schemas.microsoft.com/office/drawing/2014/main" id="{4B252811-27FB-E2BE-9BB5-5B6EF736B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a:extLst>
              <a:ext uri="{FF2B5EF4-FFF2-40B4-BE49-F238E27FC236}">
                <a16:creationId xmlns:a16="http://schemas.microsoft.com/office/drawing/2014/main" id="{FE729CE6-D6CB-6336-FD84-C69EACC9E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65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8BD9139-24BD-77E0-4CE4-7122E259B87F}"/>
            </a:ext>
          </a:extLst>
        </p:cNvPr>
        <p:cNvGrpSpPr/>
        <p:nvPr/>
      </p:nvGrpSpPr>
      <p:grpSpPr>
        <a:xfrm>
          <a:off x="0" y="0"/>
          <a:ext cx="0" cy="0"/>
          <a:chOff x="0" y="0"/>
          <a:chExt cx="0" cy="0"/>
        </a:xfrm>
      </p:grpSpPr>
      <p:sp>
        <p:nvSpPr>
          <p:cNvPr id="137" name="Google Shape;137;g41a8f1e756_0_702:notes">
            <a:extLst>
              <a:ext uri="{FF2B5EF4-FFF2-40B4-BE49-F238E27FC236}">
                <a16:creationId xmlns:a16="http://schemas.microsoft.com/office/drawing/2014/main" id="{4C3EAC3E-DD59-B981-7D91-9ACF0C6010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a:extLst>
              <a:ext uri="{FF2B5EF4-FFF2-40B4-BE49-F238E27FC236}">
                <a16:creationId xmlns:a16="http://schemas.microsoft.com/office/drawing/2014/main" id="{6E0D01BE-9FA4-7CC1-0647-99D5A13F5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0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a:extLst>
            <a:ext uri="{FF2B5EF4-FFF2-40B4-BE49-F238E27FC236}">
              <a16:creationId xmlns:a16="http://schemas.microsoft.com/office/drawing/2014/main" id="{018C040C-9D32-B65C-1E38-CDFE1C710D4C}"/>
            </a:ext>
          </a:extLst>
        </p:cNvPr>
        <p:cNvGrpSpPr/>
        <p:nvPr/>
      </p:nvGrpSpPr>
      <p:grpSpPr>
        <a:xfrm>
          <a:off x="0" y="0"/>
          <a:ext cx="0" cy="0"/>
          <a:chOff x="0" y="0"/>
          <a:chExt cx="0" cy="0"/>
        </a:xfrm>
      </p:grpSpPr>
      <p:sp>
        <p:nvSpPr>
          <p:cNvPr id="1111" name="Google Shape;1111;g59d6898307_0_577:notes">
            <a:extLst>
              <a:ext uri="{FF2B5EF4-FFF2-40B4-BE49-F238E27FC236}">
                <a16:creationId xmlns:a16="http://schemas.microsoft.com/office/drawing/2014/main" id="{99C0A6B8-27CF-A280-D651-037A0C37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9d6898307_0_577:notes">
            <a:extLst>
              <a:ext uri="{FF2B5EF4-FFF2-40B4-BE49-F238E27FC236}">
                <a16:creationId xmlns:a16="http://schemas.microsoft.com/office/drawing/2014/main" id="{ECF05752-2313-93FF-97DB-26952FE397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13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F0D349FF-20FA-6BE5-A46A-528DC1BA0397}"/>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855EEC59-11F8-7A12-81C6-03916C710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C2614E87-9047-013E-CB7C-688246B0B9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39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58ADEB6-E6C1-BA53-A928-99887156FC9A}"/>
            </a:ext>
          </a:extLst>
        </p:cNvPr>
        <p:cNvGrpSpPr/>
        <p:nvPr/>
      </p:nvGrpSpPr>
      <p:grpSpPr>
        <a:xfrm>
          <a:off x="0" y="0"/>
          <a:ext cx="0" cy="0"/>
          <a:chOff x="0" y="0"/>
          <a:chExt cx="0" cy="0"/>
        </a:xfrm>
      </p:grpSpPr>
      <p:sp>
        <p:nvSpPr>
          <p:cNvPr id="137" name="Google Shape;137;g41a8f1e756_0_702:notes">
            <a:extLst>
              <a:ext uri="{FF2B5EF4-FFF2-40B4-BE49-F238E27FC236}">
                <a16:creationId xmlns:a16="http://schemas.microsoft.com/office/drawing/2014/main" id="{396DF2B0-DD92-384F-E2EE-F5937FF86C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a:extLst>
              <a:ext uri="{FF2B5EF4-FFF2-40B4-BE49-F238E27FC236}">
                <a16:creationId xmlns:a16="http://schemas.microsoft.com/office/drawing/2014/main" id="{20F395C1-56EF-4337-16D1-42592883B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995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3414640"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8" name="Google Shape;18;p3"/>
          <p:cNvSpPr txBox="1">
            <a:spLocks noGrp="1"/>
          </p:cNvSpPr>
          <p:nvPr>
            <p:ph type="subTitle" idx="1"/>
          </p:nvPr>
        </p:nvSpPr>
        <p:spPr>
          <a:xfrm>
            <a:off x="362274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 name="Google Shape;19;p3"/>
          <p:cNvSpPr txBox="1">
            <a:spLocks noGrp="1"/>
          </p:cNvSpPr>
          <p:nvPr>
            <p:ph type="title" idx="2" hasCustomPrompt="1"/>
          </p:nvPr>
        </p:nvSpPr>
        <p:spPr>
          <a:xfrm>
            <a:off x="369910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3"/>
          </p:nvPr>
        </p:nvSpPr>
        <p:spPr>
          <a:xfrm>
            <a:off x="3414853"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4"/>
          </p:nvPr>
        </p:nvSpPr>
        <p:spPr>
          <a:xfrm>
            <a:off x="358764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3"/>
          <p:cNvSpPr txBox="1">
            <a:spLocks noGrp="1"/>
          </p:cNvSpPr>
          <p:nvPr>
            <p:ph type="title" idx="5" hasCustomPrompt="1"/>
          </p:nvPr>
        </p:nvSpPr>
        <p:spPr>
          <a:xfrm>
            <a:off x="369910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6"/>
          </p:nvPr>
        </p:nvSpPr>
        <p:spPr>
          <a:xfrm>
            <a:off x="5582025"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4" name="Google Shape;24;p3"/>
          <p:cNvSpPr txBox="1">
            <a:spLocks noGrp="1"/>
          </p:cNvSpPr>
          <p:nvPr>
            <p:ph type="subTitle" idx="7"/>
          </p:nvPr>
        </p:nvSpPr>
        <p:spPr>
          <a:xfrm>
            <a:off x="578990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3"/>
          <p:cNvSpPr txBox="1">
            <a:spLocks noGrp="1"/>
          </p:cNvSpPr>
          <p:nvPr>
            <p:ph type="title" idx="8" hasCustomPrompt="1"/>
          </p:nvPr>
        </p:nvSpPr>
        <p:spPr>
          <a:xfrm>
            <a:off x="586626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9"/>
          </p:nvPr>
        </p:nvSpPr>
        <p:spPr>
          <a:xfrm>
            <a:off x="558198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3"/>
          </p:nvPr>
        </p:nvSpPr>
        <p:spPr>
          <a:xfrm>
            <a:off x="575480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3"/>
          <p:cNvSpPr txBox="1">
            <a:spLocks noGrp="1"/>
          </p:cNvSpPr>
          <p:nvPr>
            <p:ph type="title" idx="14" hasCustomPrompt="1"/>
          </p:nvPr>
        </p:nvSpPr>
        <p:spPr>
          <a:xfrm>
            <a:off x="586626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31" name="Google Shape;31;p3"/>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2" name="Google Shape;32;p3"/>
          <p:cNvSpPr txBox="1">
            <a:spLocks noGrp="1"/>
          </p:cNvSpPr>
          <p:nvPr>
            <p:ph type="subTitle" idx="17"/>
          </p:nvPr>
        </p:nvSpPr>
        <p:spPr>
          <a:xfrm>
            <a:off x="1469325"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3"/>
          <p:cNvSpPr txBox="1">
            <a:spLocks noGrp="1"/>
          </p:cNvSpPr>
          <p:nvPr>
            <p:ph type="title" idx="18" hasCustomPrompt="1"/>
          </p:nvPr>
        </p:nvSpPr>
        <p:spPr>
          <a:xfrm>
            <a:off x="1545687"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ctrTitle" idx="19"/>
          </p:nvPr>
        </p:nvSpPr>
        <p:spPr>
          <a:xfrm>
            <a:off x="126143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5" name="Google Shape;35;p3"/>
          <p:cNvSpPr txBox="1">
            <a:spLocks noGrp="1"/>
          </p:cNvSpPr>
          <p:nvPr>
            <p:ph type="subTitle" idx="20"/>
          </p:nvPr>
        </p:nvSpPr>
        <p:spPr>
          <a:xfrm>
            <a:off x="1434225"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3"/>
          <p:cNvSpPr txBox="1">
            <a:spLocks noGrp="1"/>
          </p:cNvSpPr>
          <p:nvPr>
            <p:ph type="title" idx="21" hasCustomPrompt="1"/>
          </p:nvPr>
        </p:nvSpPr>
        <p:spPr>
          <a:xfrm>
            <a:off x="1545687"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43"/>
        <p:cNvGrpSpPr/>
        <p:nvPr/>
      </p:nvGrpSpPr>
      <p:grpSpPr>
        <a:xfrm>
          <a:off x="0" y="0"/>
          <a:ext cx="0" cy="0"/>
          <a:chOff x="0" y="0"/>
          <a:chExt cx="0" cy="0"/>
        </a:xfrm>
      </p:grpSpPr>
      <p:sp>
        <p:nvSpPr>
          <p:cNvPr id="44" name="Google Shape;44;p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5"/>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 name="Google Shape;49;p6"/>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0" name="Google Shape;50;p6"/>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52" name="Google Shape;52;p6"/>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6"/>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6"/>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6"/>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6_1">
    <p:bg>
      <p:bgPr>
        <a:solidFill>
          <a:srgbClr val="FFFFFF"/>
        </a:solidFill>
        <a:effectLst/>
      </p:bgPr>
    </p:bg>
    <p:spTree>
      <p:nvGrpSpPr>
        <p:cNvPr id="1"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ctrTitle"/>
          </p:nvPr>
        </p:nvSpPr>
        <p:spPr>
          <a:xfrm>
            <a:off x="477026" y="1557850"/>
            <a:ext cx="4209300" cy="8517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CB64"/>
              </a:buClr>
              <a:buSzPts val="4800"/>
              <a:buNone/>
              <a:defRPr sz="4800">
                <a:solidFill>
                  <a:srgbClr val="FFCB64"/>
                </a:solidFill>
              </a:defRPr>
            </a:lvl1pPr>
            <a:lvl2pPr lvl="1" algn="ctr" rtl="0">
              <a:spcBef>
                <a:spcPts val="0"/>
              </a:spcBef>
              <a:spcAft>
                <a:spcPts val="0"/>
              </a:spcAft>
              <a:buClr>
                <a:srgbClr val="000000"/>
              </a:buClr>
              <a:buSzPts val="4800"/>
              <a:buNone/>
              <a:defRPr sz="4800">
                <a:solidFill>
                  <a:srgbClr val="000000"/>
                </a:solidFill>
              </a:defRPr>
            </a:lvl2pPr>
            <a:lvl3pPr lvl="2" algn="ctr" rtl="0">
              <a:spcBef>
                <a:spcPts val="0"/>
              </a:spcBef>
              <a:spcAft>
                <a:spcPts val="0"/>
              </a:spcAft>
              <a:buClr>
                <a:srgbClr val="000000"/>
              </a:buClr>
              <a:buSzPts val="4800"/>
              <a:buNone/>
              <a:defRPr sz="4800">
                <a:solidFill>
                  <a:srgbClr val="000000"/>
                </a:solidFill>
              </a:defRPr>
            </a:lvl3pPr>
            <a:lvl4pPr lvl="3" algn="ctr" rtl="0">
              <a:spcBef>
                <a:spcPts val="0"/>
              </a:spcBef>
              <a:spcAft>
                <a:spcPts val="0"/>
              </a:spcAft>
              <a:buClr>
                <a:srgbClr val="000000"/>
              </a:buClr>
              <a:buSzPts val="4800"/>
              <a:buNone/>
              <a:defRPr sz="4800">
                <a:solidFill>
                  <a:srgbClr val="000000"/>
                </a:solidFill>
              </a:defRPr>
            </a:lvl4pPr>
            <a:lvl5pPr lvl="4" algn="ctr" rtl="0">
              <a:spcBef>
                <a:spcPts val="0"/>
              </a:spcBef>
              <a:spcAft>
                <a:spcPts val="0"/>
              </a:spcAft>
              <a:buClr>
                <a:srgbClr val="000000"/>
              </a:buClr>
              <a:buSzPts val="4800"/>
              <a:buNone/>
              <a:defRPr sz="4800">
                <a:solidFill>
                  <a:srgbClr val="000000"/>
                </a:solidFill>
              </a:defRPr>
            </a:lvl5pPr>
            <a:lvl6pPr lvl="5" algn="ctr" rtl="0">
              <a:spcBef>
                <a:spcPts val="0"/>
              </a:spcBef>
              <a:spcAft>
                <a:spcPts val="0"/>
              </a:spcAft>
              <a:buClr>
                <a:srgbClr val="000000"/>
              </a:buClr>
              <a:buSzPts val="4800"/>
              <a:buNone/>
              <a:defRPr sz="4800">
                <a:solidFill>
                  <a:srgbClr val="000000"/>
                </a:solidFill>
              </a:defRPr>
            </a:lvl6pPr>
            <a:lvl7pPr lvl="6" algn="ctr" rtl="0">
              <a:spcBef>
                <a:spcPts val="0"/>
              </a:spcBef>
              <a:spcAft>
                <a:spcPts val="0"/>
              </a:spcAft>
              <a:buClr>
                <a:srgbClr val="000000"/>
              </a:buClr>
              <a:buSzPts val="4800"/>
              <a:buNone/>
              <a:defRPr sz="4800">
                <a:solidFill>
                  <a:srgbClr val="000000"/>
                </a:solidFill>
              </a:defRPr>
            </a:lvl7pPr>
            <a:lvl8pPr lvl="7" algn="ctr" rtl="0">
              <a:spcBef>
                <a:spcPts val="0"/>
              </a:spcBef>
              <a:spcAft>
                <a:spcPts val="0"/>
              </a:spcAft>
              <a:buClr>
                <a:srgbClr val="000000"/>
              </a:buClr>
              <a:buSzPts val="4800"/>
              <a:buNone/>
              <a:defRPr sz="4800">
                <a:solidFill>
                  <a:srgbClr val="000000"/>
                </a:solidFill>
              </a:defRPr>
            </a:lvl8pPr>
            <a:lvl9pPr lvl="8" algn="ctr" rtl="0">
              <a:spcBef>
                <a:spcPts val="0"/>
              </a:spcBef>
              <a:spcAft>
                <a:spcPts val="0"/>
              </a:spcAft>
              <a:buClr>
                <a:srgbClr val="000000"/>
              </a:buClr>
              <a:buSzPts val="4800"/>
              <a:buNone/>
              <a:defRPr sz="4800">
                <a:solidFill>
                  <a:srgbClr val="000000"/>
                </a:solidFill>
              </a:defRPr>
            </a:lvl9pPr>
          </a:lstStyle>
          <a:p>
            <a:endParaRPr/>
          </a:p>
        </p:txBody>
      </p:sp>
      <p:sp>
        <p:nvSpPr>
          <p:cNvPr id="78" name="Google Shape;78;p10"/>
          <p:cNvSpPr txBox="1">
            <a:spLocks noGrp="1"/>
          </p:cNvSpPr>
          <p:nvPr>
            <p:ph type="subTitle" idx="1"/>
          </p:nvPr>
        </p:nvSpPr>
        <p:spPr>
          <a:xfrm flipH="1">
            <a:off x="1674026" y="2409550"/>
            <a:ext cx="3012300" cy="167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Clr>
                <a:srgbClr val="000000"/>
              </a:buClr>
              <a:buSzPts val="1200"/>
              <a:buNone/>
              <a:defRPr>
                <a:solidFill>
                  <a:srgbClr val="000000"/>
                </a:solidFill>
              </a:defRPr>
            </a:lvl2pPr>
            <a:lvl3pPr lvl="2" algn="r" rtl="0">
              <a:lnSpc>
                <a:spcPct val="100000"/>
              </a:lnSpc>
              <a:spcBef>
                <a:spcPts val="0"/>
              </a:spcBef>
              <a:spcAft>
                <a:spcPts val="0"/>
              </a:spcAft>
              <a:buClr>
                <a:srgbClr val="000000"/>
              </a:buClr>
              <a:buSzPts val="1200"/>
              <a:buNone/>
              <a:defRPr>
                <a:solidFill>
                  <a:srgbClr val="000000"/>
                </a:solidFill>
              </a:defRPr>
            </a:lvl3pPr>
            <a:lvl4pPr lvl="3" algn="r" rtl="0">
              <a:lnSpc>
                <a:spcPct val="100000"/>
              </a:lnSpc>
              <a:spcBef>
                <a:spcPts val="0"/>
              </a:spcBef>
              <a:spcAft>
                <a:spcPts val="0"/>
              </a:spcAft>
              <a:buClr>
                <a:srgbClr val="000000"/>
              </a:buClr>
              <a:buSzPts val="1200"/>
              <a:buNone/>
              <a:defRPr>
                <a:solidFill>
                  <a:srgbClr val="000000"/>
                </a:solidFill>
              </a:defRPr>
            </a:lvl4pPr>
            <a:lvl5pPr lvl="4" algn="r" rtl="0">
              <a:lnSpc>
                <a:spcPct val="100000"/>
              </a:lnSpc>
              <a:spcBef>
                <a:spcPts val="0"/>
              </a:spcBef>
              <a:spcAft>
                <a:spcPts val="0"/>
              </a:spcAft>
              <a:buClr>
                <a:srgbClr val="000000"/>
              </a:buClr>
              <a:buSzPts val="1200"/>
              <a:buNone/>
              <a:defRPr>
                <a:solidFill>
                  <a:srgbClr val="000000"/>
                </a:solidFill>
              </a:defRPr>
            </a:lvl5pPr>
            <a:lvl6pPr lvl="5" algn="r" rtl="0">
              <a:lnSpc>
                <a:spcPct val="100000"/>
              </a:lnSpc>
              <a:spcBef>
                <a:spcPts val="0"/>
              </a:spcBef>
              <a:spcAft>
                <a:spcPts val="0"/>
              </a:spcAft>
              <a:buClr>
                <a:srgbClr val="000000"/>
              </a:buClr>
              <a:buSzPts val="1200"/>
              <a:buNone/>
              <a:defRPr>
                <a:solidFill>
                  <a:srgbClr val="000000"/>
                </a:solidFill>
              </a:defRPr>
            </a:lvl6pPr>
            <a:lvl7pPr lvl="6" algn="r" rtl="0">
              <a:lnSpc>
                <a:spcPct val="100000"/>
              </a:lnSpc>
              <a:spcBef>
                <a:spcPts val="0"/>
              </a:spcBef>
              <a:spcAft>
                <a:spcPts val="0"/>
              </a:spcAft>
              <a:buClr>
                <a:srgbClr val="000000"/>
              </a:buClr>
              <a:buSzPts val="1200"/>
              <a:buNone/>
              <a:defRPr>
                <a:solidFill>
                  <a:srgbClr val="000000"/>
                </a:solidFill>
              </a:defRPr>
            </a:lvl7pPr>
            <a:lvl8pPr lvl="7" algn="r" rtl="0">
              <a:lnSpc>
                <a:spcPct val="100000"/>
              </a:lnSpc>
              <a:spcBef>
                <a:spcPts val="0"/>
              </a:spcBef>
              <a:spcAft>
                <a:spcPts val="0"/>
              </a:spcAft>
              <a:buClr>
                <a:srgbClr val="000000"/>
              </a:buClr>
              <a:buSzPts val="1200"/>
              <a:buNone/>
              <a:defRPr>
                <a:solidFill>
                  <a:srgbClr val="000000"/>
                </a:solidFill>
              </a:defRPr>
            </a:lvl8pPr>
            <a:lvl9pPr lvl="8" algn="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79" name="Google Shape;79;p10"/>
          <p:cNvSpPr txBox="1"/>
          <p:nvPr/>
        </p:nvSpPr>
        <p:spPr>
          <a:xfrm>
            <a:off x="1263550" y="3683250"/>
            <a:ext cx="3398100" cy="1784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lang="en" sz="900" b="1">
                <a:solidFill>
                  <a:srgbClr val="434343"/>
                </a:solidFill>
                <a:uFill>
                  <a:noFill/>
                </a:uFill>
                <a:latin typeface="EB Garamond"/>
                <a:ea typeface="EB Garamond"/>
                <a:cs typeface="EB Garamond"/>
                <a:sym typeface="EB Garamond"/>
                <a:hlinkClick r:id="rId2">
                  <a:extLst>
                    <a:ext uri="{A12FA001-AC4F-418D-AE19-62706E023703}">
                      <ahyp:hlinkClr xmlns:ahyp="http://schemas.microsoft.com/office/drawing/2018/hyperlinkcolor" val="tx"/>
                    </a:ext>
                  </a:extLst>
                </a:hlinkClick>
              </a:rPr>
              <a:t>Slidesgo</a:t>
            </a:r>
            <a:r>
              <a:rPr lang="en" sz="900">
                <a:solidFill>
                  <a:srgbClr val="434343"/>
                </a:solidFill>
                <a:latin typeface="EB Garamond"/>
                <a:ea typeface="EB Garamond"/>
                <a:cs typeface="EB Garamond"/>
                <a:sym typeface="EB Garamond"/>
              </a:rPr>
              <a:t>, including icons by </a:t>
            </a:r>
            <a:r>
              <a:rPr lang="en" sz="900" b="1">
                <a:solidFill>
                  <a:srgbClr val="434343"/>
                </a:solidFill>
                <a:uFill>
                  <a:noFill/>
                </a:uFill>
                <a:latin typeface="EB Garamond"/>
                <a:ea typeface="EB Garamond"/>
                <a:cs typeface="EB Garamond"/>
                <a:sym typeface="EB Garamond"/>
                <a:hlinkClick r:id="rId3">
                  <a:extLst>
                    <a:ext uri="{A12FA001-AC4F-418D-AE19-62706E023703}">
                      <ahyp:hlinkClr xmlns:ahyp="http://schemas.microsoft.com/office/drawing/2018/hyperlinkcolor" val="tx"/>
                    </a:ext>
                  </a:extLst>
                </a:hlinkClick>
              </a:rPr>
              <a:t>Flaticon</a:t>
            </a:r>
            <a:r>
              <a:rPr lang="en" sz="900">
                <a:solidFill>
                  <a:srgbClr val="434343"/>
                </a:solidFill>
                <a:latin typeface="EB Garamond"/>
                <a:ea typeface="EB Garamond"/>
                <a:cs typeface="EB Garamond"/>
                <a:sym typeface="EB Garamond"/>
              </a:rPr>
              <a:t>, and infographics &amp; images by </a:t>
            </a:r>
            <a:r>
              <a:rPr lang="en" sz="900" b="1">
                <a:solidFill>
                  <a:srgbClr val="434343"/>
                </a:solidFill>
                <a:uFill>
                  <a:noFill/>
                </a:uFill>
                <a:latin typeface="EB Garamond"/>
                <a:ea typeface="EB Garamond"/>
                <a:cs typeface="EB Garamond"/>
                <a:sym typeface="EB Garamond"/>
                <a:hlinkClick r:id="rId4">
                  <a:extLst>
                    <a:ext uri="{A12FA001-AC4F-418D-AE19-62706E023703}">
                      <ahyp:hlinkClr xmlns:ahyp="http://schemas.microsoft.com/office/drawing/2018/hyperlinkcolo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marL="0" lvl="0" indent="0" algn="r" rtl="0">
              <a:lnSpc>
                <a:spcPct val="100000"/>
              </a:lnSpc>
              <a:spcBef>
                <a:spcPts val="300"/>
              </a:spcBef>
              <a:spcAft>
                <a:spcPts val="0"/>
              </a:spcAft>
              <a:buNone/>
            </a:pPr>
            <a:r>
              <a:rPr lang="en" sz="900" b="1">
                <a:solidFill>
                  <a:srgbClr val="434343"/>
                </a:solidFill>
                <a:latin typeface="EB Garamond"/>
                <a:ea typeface="EB Garamond"/>
                <a:cs typeface="EB Garamond"/>
                <a:sym typeface="EB Garamond"/>
              </a:rPr>
              <a:t>Please keep this slide for attribution.</a:t>
            </a:r>
            <a:endParaRPr sz="900" b="1">
              <a:solidFill>
                <a:srgbClr val="434343"/>
              </a:solidFill>
              <a:latin typeface="EB Garamond"/>
              <a:ea typeface="EB Garamond"/>
              <a:cs typeface="EB Garamond"/>
              <a:sym typeface="EB Garamond"/>
            </a:endParaRPr>
          </a:p>
          <a:p>
            <a:pPr marL="0" lvl="0" indent="0" algn="r" rtl="0">
              <a:lnSpc>
                <a:spcPct val="115000"/>
              </a:lnSpc>
              <a:spcBef>
                <a:spcPts val="300"/>
              </a:spcBef>
              <a:spcAft>
                <a:spcPts val="0"/>
              </a:spcAft>
              <a:buNone/>
            </a:pPr>
            <a:endParaRPr>
              <a:latin typeface="Barlow Light"/>
              <a:ea typeface="Barlow Light"/>
              <a:cs typeface="Barlow Light"/>
              <a:sym typeface="Barlow Light"/>
            </a:endParaRPr>
          </a:p>
          <a:p>
            <a:pPr marL="0" lvl="0" indent="0" algn="r" rtl="0">
              <a:spcBef>
                <a:spcPts val="0"/>
              </a:spcBef>
              <a:spcAft>
                <a:spcPts val="0"/>
              </a:spcAft>
              <a:buNone/>
            </a:pPr>
            <a:endParaRPr>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8.xml"/><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3.xml"/><Relationship Id="rId4" Type="http://schemas.openxmlformats.org/officeDocument/2006/relationships/slide" Target="slide24.xml"/><Relationship Id="rId9" Type="http://schemas.openxmlformats.org/officeDocument/2006/relationships/slide" Target="slide3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1/relationships/webextension" Target="../webextensions/webextension1.xml"/><Relationship Id="rId1" Type="http://schemas.openxmlformats.org/officeDocument/2006/relationships/slideLayout" Target="../slideLayouts/slideLayout2.xml"/><Relationship Id="rId4" Type="http://schemas.microsoft.com/office/2011/relationships/webextension" Target="../webextensions/webextension2.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slide" Target="slide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slide" Target="slide2.xml"/><Relationship Id="rId4" Type="http://schemas.openxmlformats.org/officeDocument/2006/relationships/hyperlink" Target="https://www.kaggle.com/datasets/abdulrhmansalama/egypt-house-prices"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3" name="Google Shape;93;p14"/>
          <p:cNvSpPr txBox="1">
            <a:spLocks noGrp="1"/>
          </p:cNvSpPr>
          <p:nvPr>
            <p:ph type="subTitle" idx="1"/>
          </p:nvPr>
        </p:nvSpPr>
        <p:spPr>
          <a:xfrm flipH="1">
            <a:off x="742950" y="3101467"/>
            <a:ext cx="3629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our insights on Egypt's real estate market.</a:t>
            </a:r>
          </a:p>
        </p:txBody>
      </p:sp>
      <p:sp>
        <p:nvSpPr>
          <p:cNvPr id="94" name="Google Shape;94;p14"/>
          <p:cNvSpPr txBox="1">
            <a:spLocks noGrp="1"/>
          </p:cNvSpPr>
          <p:nvPr>
            <p:ph type="ctrTitle"/>
          </p:nvPr>
        </p:nvSpPr>
        <p:spPr>
          <a:xfrm flipH="1">
            <a:off x="743025" y="2221200"/>
            <a:ext cx="35718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REAL ESTATE</a:t>
            </a:r>
          </a:p>
          <a:p>
            <a:pPr marL="0" lvl="0" indent="0" algn="l" rtl="0">
              <a:spcBef>
                <a:spcPts val="0"/>
              </a:spcBef>
              <a:spcAft>
                <a:spcPts val="0"/>
              </a:spcAft>
              <a:buNone/>
            </a:pPr>
            <a:r>
              <a:rPr lang="en-US" sz="2800" dirty="0">
                <a:latin typeface="Montserrat Light"/>
                <a:ea typeface="Montserrat Light"/>
                <a:cs typeface="Montserrat Light"/>
                <a:sym typeface="Montserrat Light"/>
              </a:rPr>
              <a:t>MARKET ANALYSIS</a:t>
            </a:r>
            <a:endParaRPr lang="en-US" sz="2800" dirty="0">
              <a:solidFill>
                <a:srgbClr val="434343"/>
              </a:solidFill>
              <a:latin typeface="Montserrat Light"/>
              <a:ea typeface="Montserrat Light"/>
              <a:cs typeface="Montserrat Light"/>
              <a:sym typeface="Montserrat Light"/>
            </a:endParaRPr>
          </a:p>
        </p:txBody>
      </p:sp>
      <p:cxnSp>
        <p:nvCxnSpPr>
          <p:cNvPr id="95" name="Google Shape;95;p14"/>
          <p:cNvCxnSpPr/>
          <p:nvPr/>
        </p:nvCxnSpPr>
        <p:spPr>
          <a:xfrm>
            <a:off x="862400" y="2981288"/>
            <a:ext cx="1066800" cy="0"/>
          </a:xfrm>
          <a:prstGeom prst="straightConnector1">
            <a:avLst/>
          </a:prstGeom>
          <a:noFill/>
          <a:ln w="19050" cap="flat" cmpd="sng">
            <a:solidFill>
              <a:srgbClr val="434343"/>
            </a:solidFill>
            <a:prstDash val="solid"/>
            <a:round/>
            <a:headEnd type="none" w="med" len="med"/>
            <a:tailEnd type="none" w="med" len="med"/>
          </a:ln>
        </p:spPr>
      </p:cxnSp>
      <p:sp>
        <p:nvSpPr>
          <p:cNvPr id="96" name="Google Shape;96;p14"/>
          <p:cNvSpPr/>
          <p:nvPr/>
        </p:nvSpPr>
        <p:spPr>
          <a:xfrm>
            <a:off x="5459785" y="11541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7549238" y="1582862"/>
            <a:ext cx="1933583" cy="1150365"/>
          </a:xfrm>
          <a:custGeom>
            <a:avLst/>
            <a:gdLst/>
            <a:ahLst/>
            <a:cxnLst/>
            <a:rect l="l" t="t" r="r" b="b"/>
            <a:pathLst>
              <a:path w="64978" h="38658" extrusionOk="0">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4105800" y="1878775"/>
            <a:ext cx="5253835" cy="2215912"/>
          </a:xfrm>
          <a:custGeom>
            <a:avLst/>
            <a:gdLst/>
            <a:ahLst/>
            <a:cxnLst/>
            <a:rect l="l" t="t" r="r" b="b"/>
            <a:pathLst>
              <a:path w="176555" h="70244" extrusionOk="0">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7323230" y="1878175"/>
            <a:ext cx="687696" cy="405505"/>
          </a:xfrm>
          <a:custGeom>
            <a:avLst/>
            <a:gdLst/>
            <a:ahLst/>
            <a:cxnLst/>
            <a:rect l="l" t="t" r="r" b="b"/>
            <a:pathLst>
              <a:path w="23110" h="13627" extrusionOk="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5457613" y="1877074"/>
            <a:ext cx="701087" cy="421961"/>
          </a:xfrm>
          <a:custGeom>
            <a:avLst/>
            <a:gdLst/>
            <a:ahLst/>
            <a:cxnLst/>
            <a:rect l="l" t="t" r="r" b="b"/>
            <a:pathLst>
              <a:path w="23560" h="14180" extrusionOk="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3600418" y="3969026"/>
            <a:ext cx="6231905" cy="731707"/>
          </a:xfrm>
          <a:custGeom>
            <a:avLst/>
            <a:gdLst/>
            <a:ahLst/>
            <a:cxnLst/>
            <a:rect l="l" t="t" r="r" b="b"/>
            <a:pathLst>
              <a:path w="209423" h="24589" extrusionOk="0">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762956" y="3001580"/>
            <a:ext cx="958013" cy="1241572"/>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8058418" y="3481539"/>
            <a:ext cx="384705" cy="1168904"/>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8340014" y="2352718"/>
            <a:ext cx="1157894" cy="150073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8685290" y="2926800"/>
            <a:ext cx="455587" cy="1724893"/>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9008843" y="3349386"/>
            <a:ext cx="755602" cy="979230"/>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9243927" y="3724807"/>
            <a:ext cx="308466" cy="924387"/>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4232764" y="3146589"/>
            <a:ext cx="859962" cy="1112901"/>
          </a:xfrm>
          <a:custGeom>
            <a:avLst/>
            <a:gdLst/>
            <a:ahLst/>
            <a:cxnLst/>
            <a:rect l="l" t="t" r="r" b="b"/>
            <a:pathLst>
              <a:path w="28899" h="37399" extrusionOk="0">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4473443" y="3572359"/>
            <a:ext cx="352745" cy="1054517"/>
          </a:xfrm>
          <a:custGeom>
            <a:avLst/>
            <a:gdLst/>
            <a:ahLst/>
            <a:cxnLst/>
            <a:rect l="l" t="t" r="r" b="b"/>
            <a:pathLst>
              <a:path w="11854" h="35437" extrusionOk="0">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4838746" y="2563044"/>
            <a:ext cx="1038447" cy="1346943"/>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5148522" y="3078920"/>
            <a:ext cx="409344" cy="1546378"/>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5360484" y="2865202"/>
            <a:ext cx="1982593" cy="667610"/>
          </a:xfrm>
          <a:custGeom>
            <a:avLst/>
            <a:gdLst/>
            <a:ahLst/>
            <a:cxnLst/>
            <a:rect l="l" t="t" r="r" b="b"/>
            <a:pathLst>
              <a:path w="66625" h="22435" extrusionOk="0">
                <a:moveTo>
                  <a:pt x="21462" y="0"/>
                </a:moveTo>
                <a:lnTo>
                  <a:pt x="0" y="22434"/>
                </a:lnTo>
                <a:lnTo>
                  <a:pt x="44825" y="22434"/>
                </a:lnTo>
                <a:lnTo>
                  <a:pt x="66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6694364" y="2862672"/>
            <a:ext cx="1361554" cy="784527"/>
          </a:xfrm>
          <a:custGeom>
            <a:avLst/>
            <a:gdLst/>
            <a:ahLst/>
            <a:cxnLst/>
            <a:rect l="l" t="t" r="r" b="b"/>
            <a:pathLst>
              <a:path w="45755" h="26364" extrusionOk="0">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5345397" y="3532782"/>
            <a:ext cx="1463385" cy="114418"/>
          </a:xfrm>
          <a:custGeom>
            <a:avLst/>
            <a:gdLst/>
            <a:ahLst/>
            <a:cxnLst/>
            <a:rect l="l" t="t" r="r" b="b"/>
            <a:pathLst>
              <a:path w="49177" h="3845" extrusionOk="0">
                <a:moveTo>
                  <a:pt x="0" y="0"/>
                </a:moveTo>
                <a:lnTo>
                  <a:pt x="3338" y="3845"/>
                </a:lnTo>
                <a:lnTo>
                  <a:pt x="49177" y="3845"/>
                </a:lnTo>
                <a:lnTo>
                  <a:pt x="453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6801224" y="3078920"/>
            <a:ext cx="1142807" cy="1469693"/>
          </a:xfrm>
          <a:custGeom>
            <a:avLst/>
            <a:gdLst/>
            <a:ahLst/>
            <a:cxnLst/>
            <a:rect l="l" t="t" r="r" b="b"/>
            <a:pathLst>
              <a:path w="38404" h="49389" extrusionOk="0">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7145696" y="3824435"/>
            <a:ext cx="261509" cy="163458"/>
          </a:xfrm>
          <a:custGeom>
            <a:avLst/>
            <a:gdLst/>
            <a:ahLst/>
            <a:cxnLst/>
            <a:rect l="l" t="t" r="r" b="b"/>
            <a:pathLst>
              <a:path w="8788" h="5493" extrusionOk="0">
                <a:moveTo>
                  <a:pt x="803" y="1"/>
                </a:moveTo>
                <a:cubicBezTo>
                  <a:pt x="338" y="1"/>
                  <a:pt x="0" y="339"/>
                  <a:pt x="0" y="803"/>
                </a:cubicBezTo>
                <a:lnTo>
                  <a:pt x="0" y="5493"/>
                </a:lnTo>
                <a:lnTo>
                  <a:pt x="8788" y="549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7145696" y="4053240"/>
            <a:ext cx="261509" cy="174796"/>
          </a:xfrm>
          <a:custGeom>
            <a:avLst/>
            <a:gdLst/>
            <a:ahLst/>
            <a:cxnLst/>
            <a:rect l="l" t="t" r="r" b="b"/>
            <a:pathLst>
              <a:path w="8788" h="5874" extrusionOk="0">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7472553" y="3824435"/>
            <a:ext cx="241423" cy="163458"/>
          </a:xfrm>
          <a:custGeom>
            <a:avLst/>
            <a:gdLst/>
            <a:ahLst/>
            <a:cxnLst/>
            <a:rect l="l" t="t" r="r" b="b"/>
            <a:pathLst>
              <a:path w="8113" h="5493" extrusionOk="0">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7472553" y="4053240"/>
            <a:ext cx="241423" cy="173546"/>
          </a:xfrm>
          <a:custGeom>
            <a:avLst/>
            <a:gdLst/>
            <a:ahLst/>
            <a:cxnLst/>
            <a:rect l="l" t="t" r="r" b="b"/>
            <a:pathLst>
              <a:path w="8113" h="5832" extrusionOk="0">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5452257" y="3639641"/>
            <a:ext cx="1348997" cy="908973"/>
          </a:xfrm>
          <a:custGeom>
            <a:avLst/>
            <a:gdLst/>
            <a:ahLst/>
            <a:cxnLst/>
            <a:rect l="l" t="t" r="r" b="b"/>
            <a:pathLst>
              <a:path w="45333" h="30546" extrusionOk="0">
                <a:moveTo>
                  <a:pt x="0" y="0"/>
                </a:moveTo>
                <a:lnTo>
                  <a:pt x="0" y="30546"/>
                </a:lnTo>
                <a:lnTo>
                  <a:pt x="45332" y="30546"/>
                </a:lnTo>
                <a:lnTo>
                  <a:pt x="4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5978994" y="3972776"/>
            <a:ext cx="270347" cy="568309"/>
          </a:xfrm>
          <a:custGeom>
            <a:avLst/>
            <a:gdLst/>
            <a:ahLst/>
            <a:cxnLst/>
            <a:rect l="l" t="t" r="r" b="b"/>
            <a:pathLst>
              <a:path w="9085" h="19098" extrusionOk="0">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6519599" y="3976555"/>
            <a:ext cx="114447" cy="94331"/>
          </a:xfrm>
          <a:custGeom>
            <a:avLst/>
            <a:gdLst/>
            <a:ahLst/>
            <a:cxnLst/>
            <a:rect l="l" t="t" r="r" b="b"/>
            <a:pathLst>
              <a:path w="3846" h="3170" extrusionOk="0">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6378786" y="3976555"/>
            <a:ext cx="115697" cy="93081"/>
          </a:xfrm>
          <a:custGeom>
            <a:avLst/>
            <a:gdLst/>
            <a:ahLst/>
            <a:cxnLst/>
            <a:rect l="l" t="t" r="r" b="b"/>
            <a:pathLst>
              <a:path w="3888" h="3128" extrusionOk="0">
                <a:moveTo>
                  <a:pt x="381" y="1"/>
                </a:moveTo>
                <a:cubicBezTo>
                  <a:pt x="170" y="1"/>
                  <a:pt x="1" y="170"/>
                  <a:pt x="1" y="339"/>
                </a:cubicBezTo>
                <a:lnTo>
                  <a:pt x="1" y="3127"/>
                </a:lnTo>
                <a:lnTo>
                  <a:pt x="3888" y="3127"/>
                </a:lnTo>
                <a:lnTo>
                  <a:pt x="38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6378786" y="4094752"/>
            <a:ext cx="115697" cy="94302"/>
          </a:xfrm>
          <a:custGeom>
            <a:avLst/>
            <a:gdLst/>
            <a:ahLst/>
            <a:cxnLst/>
            <a:rect l="l" t="t" r="r" b="b"/>
            <a:pathLst>
              <a:path w="3888" h="3169" extrusionOk="0">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6519599" y="4096002"/>
            <a:ext cx="114447" cy="93052"/>
          </a:xfrm>
          <a:custGeom>
            <a:avLst/>
            <a:gdLst/>
            <a:ahLst/>
            <a:cxnLst/>
            <a:rect l="l" t="t" r="r" b="b"/>
            <a:pathLst>
              <a:path w="3846" h="3127" extrusionOk="0">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5732602" y="3976555"/>
            <a:ext cx="115697" cy="94331"/>
          </a:xfrm>
          <a:custGeom>
            <a:avLst/>
            <a:gdLst/>
            <a:ahLst/>
            <a:cxnLst/>
            <a:rect l="l" t="t" r="r" b="b"/>
            <a:pathLst>
              <a:path w="3888" h="3170" extrusionOk="0">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5732602" y="4096002"/>
            <a:ext cx="114418" cy="93052"/>
          </a:xfrm>
          <a:custGeom>
            <a:avLst/>
            <a:gdLst/>
            <a:ahLst/>
            <a:cxnLst/>
            <a:rect l="l" t="t" r="r" b="b"/>
            <a:pathLst>
              <a:path w="3845" h="3127" extrusionOk="0">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5591790" y="3976555"/>
            <a:ext cx="114447" cy="93081"/>
          </a:xfrm>
          <a:custGeom>
            <a:avLst/>
            <a:gdLst/>
            <a:ahLst/>
            <a:cxnLst/>
            <a:rect l="l" t="t" r="r" b="b"/>
            <a:pathLst>
              <a:path w="3846" h="3128" extrusionOk="0">
                <a:moveTo>
                  <a:pt x="381" y="1"/>
                </a:moveTo>
                <a:cubicBezTo>
                  <a:pt x="170" y="1"/>
                  <a:pt x="1" y="170"/>
                  <a:pt x="1" y="339"/>
                </a:cubicBezTo>
                <a:lnTo>
                  <a:pt x="1" y="3127"/>
                </a:lnTo>
                <a:lnTo>
                  <a:pt x="3845" y="3127"/>
                </a:lnTo>
                <a:lnTo>
                  <a:pt x="3845"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5591790" y="4094752"/>
            <a:ext cx="114447" cy="94302"/>
          </a:xfrm>
          <a:custGeom>
            <a:avLst/>
            <a:gdLst/>
            <a:ahLst/>
            <a:cxnLst/>
            <a:rect l="l" t="t" r="r" b="b"/>
            <a:pathLst>
              <a:path w="3846" h="3169" extrusionOk="0">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4281800" y="4546074"/>
            <a:ext cx="4972210" cy="667574"/>
          </a:xfrm>
          <a:custGeom>
            <a:avLst/>
            <a:gdLst/>
            <a:ahLst/>
            <a:cxnLst/>
            <a:rect l="l" t="t" r="r" b="b"/>
            <a:pathLst>
              <a:path w="167091" h="20111" extrusionOk="0">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4945605" y="4939567"/>
            <a:ext cx="3542779" cy="426217"/>
          </a:xfrm>
          <a:custGeom>
            <a:avLst/>
            <a:gdLst/>
            <a:ahLst/>
            <a:cxnLst/>
            <a:rect l="l" t="t" r="r" b="b"/>
            <a:pathLst>
              <a:path w="119055" h="14323" extrusionOk="0">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7706387" y="4205539"/>
            <a:ext cx="668859" cy="867342"/>
          </a:xfrm>
          <a:custGeom>
            <a:avLst/>
            <a:gdLst/>
            <a:ahLst/>
            <a:cxnLst/>
            <a:rect l="l" t="t" r="r" b="b"/>
            <a:pathLst>
              <a:path w="22477" h="29147" extrusionOk="0">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7896091" y="4537276"/>
            <a:ext cx="272966" cy="820027"/>
          </a:xfrm>
          <a:custGeom>
            <a:avLst/>
            <a:gdLst/>
            <a:ahLst/>
            <a:cxnLst/>
            <a:rect l="l" t="t" r="r" b="b"/>
            <a:pathLst>
              <a:path w="9173" h="27557" extrusionOk="0">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7290258" y="4556886"/>
            <a:ext cx="465199" cy="602738"/>
          </a:xfrm>
          <a:custGeom>
            <a:avLst/>
            <a:gdLst/>
            <a:ahLst/>
            <a:cxnLst/>
            <a:rect l="l" t="t" r="r" b="b"/>
            <a:pathLst>
              <a:path w="15633" h="20255" extrusionOk="0">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7433570" y="4788697"/>
            <a:ext cx="190627" cy="569559"/>
          </a:xfrm>
          <a:custGeom>
            <a:avLst/>
            <a:gdLst/>
            <a:ahLst/>
            <a:cxnLst/>
            <a:rect l="l" t="t" r="r" b="b"/>
            <a:pathLst>
              <a:path w="6406" h="19140" extrusionOk="0">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60D6D89C-7038-72B2-ECC9-CE134648E1A3}"/>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126A7646-0209-7DF3-EC4B-3F8D81F8A95E}"/>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34343"/>
                </a:solidFill>
              </a:rPr>
              <a:t>CLEANING PHASE</a:t>
            </a:r>
          </a:p>
        </p:txBody>
      </p:sp>
      <p:grpSp>
        <p:nvGrpSpPr>
          <p:cNvPr id="186" name="Google Shape;186;p17">
            <a:extLst>
              <a:ext uri="{FF2B5EF4-FFF2-40B4-BE49-F238E27FC236}">
                <a16:creationId xmlns:a16="http://schemas.microsoft.com/office/drawing/2014/main" id="{3F58D37F-106A-5908-EAFC-A115C868965C}"/>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3C93E027-5CF0-CB46-45B5-1C42CD50D135}"/>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434F5978-1465-1229-A009-C4F456C0C81D}"/>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0912BD44-DD40-DB6F-26D5-48F843C1F038}"/>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0B3B7651-6C74-77E1-50DF-F16FF949A4A1}"/>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23306FC2-0BC7-F722-3C8C-08682E3F87CB}"/>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D4F50DC4-2223-5634-3239-9EF723F1FD2B}"/>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EFE77DC6-8832-AD36-FCC1-FC7FB4D7E501}"/>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AB4CF2A7-151C-7C07-B849-9CF0697B130F}"/>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6C158F57-EBF8-6619-774E-767A9F1A76E8}"/>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6E8FD24B-215A-A670-E09D-9C6C1A452B0B}"/>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F362223E-E673-4736-C129-FA8C654454F1}"/>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93;p14">
            <a:extLst>
              <a:ext uri="{FF2B5EF4-FFF2-40B4-BE49-F238E27FC236}">
                <a16:creationId xmlns:a16="http://schemas.microsoft.com/office/drawing/2014/main" id="{AD113C7F-503A-1D3F-F4A5-60D2CCBF730E}"/>
              </a:ext>
            </a:extLst>
          </p:cNvPr>
          <p:cNvSpPr txBox="1">
            <a:spLocks noGrp="1"/>
          </p:cNvSpPr>
          <p:nvPr>
            <p:ph type="subTitle" idx="1"/>
          </p:nvPr>
        </p:nvSpPr>
        <p:spPr>
          <a:xfrm flipH="1">
            <a:off x="826380" y="2301202"/>
            <a:ext cx="3629100" cy="488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Always Start with Cleaning!! </a:t>
            </a:r>
          </a:p>
        </p:txBody>
      </p:sp>
      <p:sp>
        <p:nvSpPr>
          <p:cNvPr id="4" name="Google Shape;173;p16">
            <a:extLst>
              <a:ext uri="{FF2B5EF4-FFF2-40B4-BE49-F238E27FC236}">
                <a16:creationId xmlns:a16="http://schemas.microsoft.com/office/drawing/2014/main" id="{80E1D368-88B8-6609-CE9B-FF8E00DFC736}"/>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897265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Excel &amp; Power Query</a:t>
            </a:r>
            <a:endParaRPr dirty="0"/>
          </a:p>
        </p:txBody>
      </p:sp>
      <p:sp>
        <p:nvSpPr>
          <p:cNvPr id="2" name="Google Shape;141;p15">
            <a:extLst>
              <a:ext uri="{FF2B5EF4-FFF2-40B4-BE49-F238E27FC236}">
                <a16:creationId xmlns:a16="http://schemas.microsoft.com/office/drawing/2014/main" id="{4015D0E7-D80E-9B4C-7638-947FEAB9FCE7}"/>
              </a:ext>
            </a:extLst>
          </p:cNvPr>
          <p:cNvSpPr txBox="1"/>
          <p:nvPr/>
        </p:nvSpPr>
        <p:spPr>
          <a:xfrm flipH="1">
            <a:off x="1638462" y="1286685"/>
            <a:ext cx="6539098" cy="3575247"/>
          </a:xfrm>
          <a:prstGeom prst="rect">
            <a:avLst/>
          </a:prstGeom>
          <a:noFill/>
          <a:ln>
            <a:noFill/>
          </a:ln>
        </p:spPr>
        <p:txBody>
          <a:bodyPr spcFirstLastPara="1" wrap="square" lIns="91425" tIns="91425" rIns="91425" bIns="91425" anchor="t" anchorCtr="0">
            <a:noAutofit/>
          </a:bodyPr>
          <a:lstStyle/>
          <a:p>
            <a:pPr lvl="0">
              <a:lnSpc>
                <a:spcPct val="200000"/>
              </a:lnSpc>
            </a:pPr>
            <a:r>
              <a:rPr lang="en-US" sz="1100" dirty="0">
                <a:solidFill>
                  <a:srgbClr val="434343"/>
                </a:solidFill>
                <a:latin typeface="Montserrat ExtraBold"/>
              </a:rPr>
              <a:t>We Wanted to have the region of every city. The Steps we Made in this slide was on excel. First step, we added a new sheet, and copied the city column into the new sheet. Second step, opened power query and in the new sheet we removed the duplicates of city column, then we closed &amp; load to excel. Third step, in the data section we used Data Validation to write the regions we want to add, then select the column the region will be in it. Fourth and last step, choosing manually the region of every city. </a:t>
            </a:r>
          </a:p>
          <a:p>
            <a:pPr lvl="0">
              <a:lnSpc>
                <a:spcPct val="200000"/>
              </a:lnSpc>
            </a:pPr>
            <a:r>
              <a:rPr lang="en-US" sz="1100" b="1" dirty="0">
                <a:solidFill>
                  <a:srgbClr val="434343"/>
                </a:solidFill>
                <a:latin typeface="Montserrat ExtraBold"/>
              </a:rPr>
              <a:t>You can see the steps in the next slides.</a:t>
            </a:r>
          </a:p>
        </p:txBody>
      </p:sp>
      <p:sp>
        <p:nvSpPr>
          <p:cNvPr id="8" name="Google Shape;173;p16">
            <a:extLst>
              <a:ext uri="{FF2B5EF4-FFF2-40B4-BE49-F238E27FC236}">
                <a16:creationId xmlns:a16="http://schemas.microsoft.com/office/drawing/2014/main" id="{68DE8F7B-A165-7F08-D9C1-4188CD144A31}"/>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D9D393F5-0810-3D1E-26C7-4063A4A77DBE}"/>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04112062-CA1E-FB8E-5743-C137B4E31CAE}"/>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Excel &amp; Power Query</a:t>
            </a:r>
            <a:endParaRPr dirty="0"/>
          </a:p>
        </p:txBody>
      </p:sp>
      <p:pic>
        <p:nvPicPr>
          <p:cNvPr id="4" name="Picture 3">
            <a:extLst>
              <a:ext uri="{FF2B5EF4-FFF2-40B4-BE49-F238E27FC236}">
                <a16:creationId xmlns:a16="http://schemas.microsoft.com/office/drawing/2014/main" id="{957F0EE8-3EB5-132E-2A47-70E10387190F}"/>
              </a:ext>
            </a:extLst>
          </p:cNvPr>
          <p:cNvPicPr>
            <a:picLocks noChangeAspect="1"/>
          </p:cNvPicPr>
          <p:nvPr/>
        </p:nvPicPr>
        <p:blipFill>
          <a:blip r:embed="rId3"/>
          <a:stretch>
            <a:fillRect/>
          </a:stretch>
        </p:blipFill>
        <p:spPr>
          <a:xfrm>
            <a:off x="1028866" y="1174596"/>
            <a:ext cx="2794128" cy="3418777"/>
          </a:xfrm>
          <a:prstGeom prst="rect">
            <a:avLst/>
          </a:prstGeom>
          <a:ln>
            <a:solidFill>
              <a:schemeClr val="tx2">
                <a:lumMod val="50000"/>
              </a:schemeClr>
            </a:solidFill>
          </a:ln>
        </p:spPr>
      </p:pic>
      <p:pic>
        <p:nvPicPr>
          <p:cNvPr id="6" name="Picture 5">
            <a:extLst>
              <a:ext uri="{FF2B5EF4-FFF2-40B4-BE49-F238E27FC236}">
                <a16:creationId xmlns:a16="http://schemas.microsoft.com/office/drawing/2014/main" id="{DAA2F943-83DB-C740-59EF-954875C3B639}"/>
              </a:ext>
            </a:extLst>
          </p:cNvPr>
          <p:cNvPicPr>
            <a:picLocks noChangeAspect="1"/>
          </p:cNvPicPr>
          <p:nvPr/>
        </p:nvPicPr>
        <p:blipFill>
          <a:blip r:embed="rId4"/>
          <a:stretch>
            <a:fillRect/>
          </a:stretch>
        </p:blipFill>
        <p:spPr>
          <a:xfrm>
            <a:off x="4029309" y="1174596"/>
            <a:ext cx="4790831" cy="3418776"/>
          </a:xfrm>
          <a:prstGeom prst="rect">
            <a:avLst/>
          </a:prstGeom>
          <a:ln>
            <a:solidFill>
              <a:schemeClr val="tx2">
                <a:lumMod val="50000"/>
              </a:schemeClr>
            </a:solidFill>
          </a:ln>
        </p:spPr>
      </p:pic>
      <p:sp>
        <p:nvSpPr>
          <p:cNvPr id="8" name="Google Shape;173;p16">
            <a:extLst>
              <a:ext uri="{FF2B5EF4-FFF2-40B4-BE49-F238E27FC236}">
                <a16:creationId xmlns:a16="http://schemas.microsoft.com/office/drawing/2014/main" id="{8ED66AE9-4167-428D-5292-04AD2223D138}"/>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272248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662A1E3-F18E-FEFA-12A9-8AA88BA9644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AA0C750C-130F-09F3-E492-9456537CEF0A}"/>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Excel &amp; Power Query</a:t>
            </a:r>
            <a:endParaRPr dirty="0"/>
          </a:p>
        </p:txBody>
      </p:sp>
      <p:pic>
        <p:nvPicPr>
          <p:cNvPr id="3" name="Picture 2">
            <a:extLst>
              <a:ext uri="{FF2B5EF4-FFF2-40B4-BE49-F238E27FC236}">
                <a16:creationId xmlns:a16="http://schemas.microsoft.com/office/drawing/2014/main" id="{9E193CAE-2148-77FD-6882-C1E501C61ADC}"/>
              </a:ext>
            </a:extLst>
          </p:cNvPr>
          <p:cNvPicPr>
            <a:picLocks noChangeAspect="1"/>
          </p:cNvPicPr>
          <p:nvPr/>
        </p:nvPicPr>
        <p:blipFill>
          <a:blip r:embed="rId3"/>
          <a:stretch>
            <a:fillRect/>
          </a:stretch>
        </p:blipFill>
        <p:spPr>
          <a:xfrm>
            <a:off x="790974" y="1187598"/>
            <a:ext cx="2897754" cy="2038036"/>
          </a:xfrm>
          <a:prstGeom prst="rect">
            <a:avLst/>
          </a:prstGeom>
          <a:ln>
            <a:solidFill>
              <a:schemeClr val="tx2">
                <a:lumMod val="50000"/>
              </a:schemeClr>
            </a:solidFill>
          </a:ln>
        </p:spPr>
      </p:pic>
      <p:pic>
        <p:nvPicPr>
          <p:cNvPr id="7" name="Picture 6">
            <a:extLst>
              <a:ext uri="{FF2B5EF4-FFF2-40B4-BE49-F238E27FC236}">
                <a16:creationId xmlns:a16="http://schemas.microsoft.com/office/drawing/2014/main" id="{4DED7F43-0E0F-BCE4-C4A0-5B7FC272CF03}"/>
              </a:ext>
            </a:extLst>
          </p:cNvPr>
          <p:cNvPicPr>
            <a:picLocks noChangeAspect="1"/>
          </p:cNvPicPr>
          <p:nvPr/>
        </p:nvPicPr>
        <p:blipFill>
          <a:blip r:embed="rId4"/>
          <a:stretch>
            <a:fillRect/>
          </a:stretch>
        </p:blipFill>
        <p:spPr>
          <a:xfrm>
            <a:off x="2386556" y="2571750"/>
            <a:ext cx="2897755" cy="2021922"/>
          </a:xfrm>
          <a:prstGeom prst="rect">
            <a:avLst/>
          </a:prstGeom>
          <a:ln>
            <a:solidFill>
              <a:schemeClr val="tx2">
                <a:lumMod val="50000"/>
              </a:schemeClr>
            </a:solidFill>
          </a:ln>
        </p:spPr>
      </p:pic>
      <p:pic>
        <p:nvPicPr>
          <p:cNvPr id="9" name="Picture 8">
            <a:extLst>
              <a:ext uri="{FF2B5EF4-FFF2-40B4-BE49-F238E27FC236}">
                <a16:creationId xmlns:a16="http://schemas.microsoft.com/office/drawing/2014/main" id="{EBAB6CA2-722E-8FAA-F54B-984C5F94B2DA}"/>
              </a:ext>
            </a:extLst>
          </p:cNvPr>
          <p:cNvPicPr>
            <a:picLocks noChangeAspect="1"/>
          </p:cNvPicPr>
          <p:nvPr/>
        </p:nvPicPr>
        <p:blipFill>
          <a:blip r:embed="rId5"/>
          <a:stretch>
            <a:fillRect/>
          </a:stretch>
        </p:blipFill>
        <p:spPr>
          <a:xfrm>
            <a:off x="5379952" y="1107687"/>
            <a:ext cx="3634473" cy="3864827"/>
          </a:xfrm>
          <a:prstGeom prst="rect">
            <a:avLst/>
          </a:prstGeom>
          <a:ln>
            <a:solidFill>
              <a:schemeClr val="tx2">
                <a:lumMod val="50000"/>
              </a:schemeClr>
            </a:solidFill>
          </a:ln>
        </p:spPr>
      </p:pic>
      <p:sp>
        <p:nvSpPr>
          <p:cNvPr id="11" name="Google Shape;173;p16">
            <a:extLst>
              <a:ext uri="{FF2B5EF4-FFF2-40B4-BE49-F238E27FC236}">
                <a16:creationId xmlns:a16="http://schemas.microsoft.com/office/drawing/2014/main" id="{5689BF92-F120-D298-0E66-425C6907286F}"/>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6"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48138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CC90CF-2E09-065E-FB79-857B49AF9FB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CDE60E02-1545-43B9-E293-9215A4C3E541}"/>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C7AE951-BEE0-3B1B-56C5-87AA395B83A3}"/>
              </a:ext>
            </a:extLst>
          </p:cNvPr>
          <p:cNvSpPr txBox="1"/>
          <p:nvPr/>
        </p:nvSpPr>
        <p:spPr>
          <a:xfrm flipH="1">
            <a:off x="634856" y="1197651"/>
            <a:ext cx="1810978" cy="2995208"/>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000" dirty="0">
                <a:solidFill>
                  <a:srgbClr val="434343"/>
                </a:solidFill>
                <a:latin typeface="Montserrat Black" panose="00000A00000000000000" pitchFamily="2" charset="0"/>
              </a:rPr>
              <a:t>We Started with Transforming The Data to Power Query.</a:t>
            </a:r>
          </a:p>
          <a:p>
            <a:pPr marL="285750" lvl="0" indent="-285750" algn="l" rtl="0">
              <a:lnSpc>
                <a:spcPct val="150000"/>
              </a:lnSpc>
              <a:spcBef>
                <a:spcPts val="0"/>
              </a:spcBef>
              <a:spcAft>
                <a:spcPts val="0"/>
              </a:spcAft>
              <a:buFont typeface="Arial" panose="020B0604020202020204" pitchFamily="34" charset="0"/>
              <a:buChar char="•"/>
            </a:pPr>
            <a:r>
              <a:rPr lang="en-US" sz="1000" dirty="0">
                <a:solidFill>
                  <a:srgbClr val="434343"/>
                </a:solidFill>
                <a:latin typeface="Montserrat Black" panose="00000A00000000000000" pitchFamily="2" charset="0"/>
              </a:rPr>
              <a:t>We Used Merge Query to Define The Region of Each City We Mentioned earlier.</a:t>
            </a:r>
          </a:p>
          <a:p>
            <a:pPr lvl="0">
              <a:lnSpc>
                <a:spcPct val="200000"/>
              </a:lnSpc>
            </a:pPr>
            <a:endParaRPr lang="en-US" sz="1000" b="1" dirty="0">
              <a:solidFill>
                <a:srgbClr val="434343"/>
              </a:solidFill>
              <a:latin typeface="Montserrat ExtraBold"/>
            </a:endParaRPr>
          </a:p>
        </p:txBody>
      </p:sp>
      <p:pic>
        <p:nvPicPr>
          <p:cNvPr id="11" name="Picture 10">
            <a:extLst>
              <a:ext uri="{FF2B5EF4-FFF2-40B4-BE49-F238E27FC236}">
                <a16:creationId xmlns:a16="http://schemas.microsoft.com/office/drawing/2014/main" id="{21552DE0-9C03-1C7A-A714-92B0D5A6C4C6}"/>
              </a:ext>
            </a:extLst>
          </p:cNvPr>
          <p:cNvPicPr>
            <a:picLocks noChangeAspect="1"/>
          </p:cNvPicPr>
          <p:nvPr/>
        </p:nvPicPr>
        <p:blipFill>
          <a:blip r:embed="rId3"/>
          <a:stretch>
            <a:fillRect/>
          </a:stretch>
        </p:blipFill>
        <p:spPr>
          <a:xfrm>
            <a:off x="2445834" y="1034100"/>
            <a:ext cx="4854498" cy="2575236"/>
          </a:xfrm>
          <a:prstGeom prst="rect">
            <a:avLst/>
          </a:prstGeom>
          <a:ln>
            <a:solidFill>
              <a:schemeClr val="accent1">
                <a:lumMod val="50000"/>
              </a:schemeClr>
            </a:solidFill>
          </a:ln>
        </p:spPr>
      </p:pic>
      <p:pic>
        <p:nvPicPr>
          <p:cNvPr id="13" name="Picture 12">
            <a:extLst>
              <a:ext uri="{FF2B5EF4-FFF2-40B4-BE49-F238E27FC236}">
                <a16:creationId xmlns:a16="http://schemas.microsoft.com/office/drawing/2014/main" id="{90078684-7E74-6ECD-7D1D-D47121A8E731}"/>
              </a:ext>
            </a:extLst>
          </p:cNvPr>
          <p:cNvPicPr>
            <a:picLocks noChangeAspect="1"/>
          </p:cNvPicPr>
          <p:nvPr/>
        </p:nvPicPr>
        <p:blipFill>
          <a:blip r:embed="rId4"/>
          <a:stretch>
            <a:fillRect/>
          </a:stretch>
        </p:blipFill>
        <p:spPr>
          <a:xfrm>
            <a:off x="4319018" y="2568264"/>
            <a:ext cx="4758300" cy="2519246"/>
          </a:xfrm>
          <a:prstGeom prst="rect">
            <a:avLst/>
          </a:prstGeom>
          <a:ln>
            <a:solidFill>
              <a:schemeClr val="accent1">
                <a:lumMod val="50000"/>
              </a:schemeClr>
            </a:solidFill>
          </a:ln>
        </p:spPr>
      </p:pic>
      <p:sp>
        <p:nvSpPr>
          <p:cNvPr id="15" name="Google Shape;173;p16">
            <a:extLst>
              <a:ext uri="{FF2B5EF4-FFF2-40B4-BE49-F238E27FC236}">
                <a16:creationId xmlns:a16="http://schemas.microsoft.com/office/drawing/2014/main" id="{835D3A1B-0803-3D6F-1C3E-7770F0C12E14}"/>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344720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FEF39D8-BE78-82F9-A4F2-EA87047558D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7B4673D8-42FB-0966-6229-8AB2E5A66914}"/>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C3A591F-8CE1-6760-9E71-70F50B38B455}"/>
              </a:ext>
            </a:extLst>
          </p:cNvPr>
          <p:cNvSpPr txBox="1"/>
          <p:nvPr/>
        </p:nvSpPr>
        <p:spPr>
          <a:xfrm flipH="1">
            <a:off x="634856" y="1197651"/>
            <a:ext cx="1810978" cy="2995208"/>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050" dirty="0">
                <a:solidFill>
                  <a:srgbClr val="434343"/>
                </a:solidFill>
                <a:latin typeface="Montserrat Black" panose="00000A00000000000000" pitchFamily="2" charset="0"/>
              </a:rPr>
              <a:t>We Used The Fill Down Method to Fill The Blanks to Make The Data More Accurate. </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8DAF51AA-D2B0-BFFD-02E2-9DBECCF49A1D}"/>
              </a:ext>
            </a:extLst>
          </p:cNvPr>
          <p:cNvPicPr>
            <a:picLocks noChangeAspect="1"/>
          </p:cNvPicPr>
          <p:nvPr/>
        </p:nvPicPr>
        <p:blipFill>
          <a:blip r:embed="rId3"/>
          <a:stretch>
            <a:fillRect/>
          </a:stretch>
        </p:blipFill>
        <p:spPr>
          <a:xfrm>
            <a:off x="2378926" y="1197651"/>
            <a:ext cx="6649928" cy="3534615"/>
          </a:xfrm>
          <a:prstGeom prst="rect">
            <a:avLst/>
          </a:prstGeom>
          <a:ln>
            <a:solidFill>
              <a:schemeClr val="accent1">
                <a:lumMod val="50000"/>
              </a:schemeClr>
            </a:solidFill>
          </a:ln>
        </p:spPr>
      </p:pic>
      <p:sp>
        <p:nvSpPr>
          <p:cNvPr id="4" name="Google Shape;173;p16">
            <a:extLst>
              <a:ext uri="{FF2B5EF4-FFF2-40B4-BE49-F238E27FC236}">
                <a16:creationId xmlns:a16="http://schemas.microsoft.com/office/drawing/2014/main" id="{5ACA8BDB-A558-7ADA-8172-B7111F303660}"/>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821865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5EB569F-36EC-632C-97CB-AB622620164F}"/>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601D173A-03CC-5EEC-A56F-59E0A170381D}"/>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BB6B6C40-D374-299C-C6DA-6A15735EF25C}"/>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050" dirty="0">
                <a:solidFill>
                  <a:srgbClr val="434343"/>
                </a:solidFill>
                <a:latin typeface="Montserrat Black" panose="00000A00000000000000" pitchFamily="2" charset="0"/>
              </a:rPr>
              <a:t>In The Delivery Date Column There was Row Are Unknown, We Solved it using Condition and Delivery Term Column, If The Delivery Term is Finished The Date Will be 2024, If Other The Year Will be from 2026 to 2027.</a:t>
            </a:r>
          </a:p>
          <a:p>
            <a:pPr lvl="0">
              <a:lnSpc>
                <a:spcPct val="200000"/>
              </a:lnSpc>
            </a:pPr>
            <a:endParaRPr lang="en-US" sz="1000" b="1" dirty="0">
              <a:solidFill>
                <a:srgbClr val="434343"/>
              </a:solidFill>
              <a:latin typeface="Montserrat ExtraBold"/>
            </a:endParaRPr>
          </a:p>
        </p:txBody>
      </p:sp>
      <p:pic>
        <p:nvPicPr>
          <p:cNvPr id="4" name="Picture 3">
            <a:extLst>
              <a:ext uri="{FF2B5EF4-FFF2-40B4-BE49-F238E27FC236}">
                <a16:creationId xmlns:a16="http://schemas.microsoft.com/office/drawing/2014/main" id="{CAA0A2AF-D424-C0D8-7C59-D037875948AC}"/>
              </a:ext>
            </a:extLst>
          </p:cNvPr>
          <p:cNvPicPr>
            <a:picLocks noChangeAspect="1"/>
          </p:cNvPicPr>
          <p:nvPr/>
        </p:nvPicPr>
        <p:blipFill>
          <a:blip r:embed="rId3"/>
          <a:stretch>
            <a:fillRect/>
          </a:stretch>
        </p:blipFill>
        <p:spPr>
          <a:xfrm>
            <a:off x="3024954" y="1120140"/>
            <a:ext cx="6015751" cy="3188129"/>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FCA15A9F-0F90-584C-8FA7-8934DB623062}"/>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pic>
        <p:nvPicPr>
          <p:cNvPr id="8" name="Picture 7">
            <a:extLst>
              <a:ext uri="{FF2B5EF4-FFF2-40B4-BE49-F238E27FC236}">
                <a16:creationId xmlns:a16="http://schemas.microsoft.com/office/drawing/2014/main" id="{9FF304AD-BEE3-2194-6ADC-1FD4A855740E}"/>
              </a:ext>
            </a:extLst>
          </p:cNvPr>
          <p:cNvPicPr>
            <a:picLocks noChangeAspect="1"/>
          </p:cNvPicPr>
          <p:nvPr/>
        </p:nvPicPr>
        <p:blipFill>
          <a:blip r:embed="rId5"/>
          <a:stretch>
            <a:fillRect/>
          </a:stretch>
        </p:blipFill>
        <p:spPr>
          <a:xfrm>
            <a:off x="2445834" y="2985185"/>
            <a:ext cx="2796453" cy="1766351"/>
          </a:xfrm>
          <a:prstGeom prst="rect">
            <a:avLst/>
          </a:prstGeom>
          <a:ln>
            <a:solidFill>
              <a:schemeClr val="tx2">
                <a:lumMod val="50000"/>
              </a:schemeClr>
            </a:solidFill>
          </a:ln>
        </p:spPr>
      </p:pic>
    </p:spTree>
    <p:extLst>
      <p:ext uri="{BB962C8B-B14F-4D97-AF65-F5344CB8AC3E}">
        <p14:creationId xmlns:p14="http://schemas.microsoft.com/office/powerpoint/2010/main" val="1693309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EF3EE805-D86C-EF06-6C87-E4BEC32F7F8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4E661063-8650-E8EE-3FEC-119D47695F0E}"/>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A30DDCA6-770A-B999-FD73-F6B029C0D574}"/>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050" dirty="0">
                <a:solidFill>
                  <a:srgbClr val="434343"/>
                </a:solidFill>
                <a:latin typeface="Montserrat Black" panose="00000A00000000000000" pitchFamily="2" charset="0"/>
              </a:rPr>
              <a:t>You Will Notice That There a lot of Replaced Values, We did it to Make The Data More Readable, Some Cells have Wrong Spelling and other not Clear.</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8ADB04A6-2988-4A6C-A9D1-2563536C214C}"/>
              </a:ext>
            </a:extLst>
          </p:cNvPr>
          <p:cNvPicPr>
            <a:picLocks noChangeAspect="1"/>
          </p:cNvPicPr>
          <p:nvPr/>
        </p:nvPicPr>
        <p:blipFill>
          <a:blip r:embed="rId3"/>
          <a:stretch>
            <a:fillRect/>
          </a:stretch>
        </p:blipFill>
        <p:spPr>
          <a:xfrm>
            <a:off x="2505308" y="1197650"/>
            <a:ext cx="4782159" cy="2526894"/>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162E8342-2D22-A733-2679-FB7DF2FED91C}"/>
              </a:ext>
            </a:extLst>
          </p:cNvPr>
          <p:cNvPicPr>
            <a:picLocks noChangeAspect="1"/>
          </p:cNvPicPr>
          <p:nvPr/>
        </p:nvPicPr>
        <p:blipFill>
          <a:blip r:embed="rId4"/>
          <a:stretch>
            <a:fillRect/>
          </a:stretch>
        </p:blipFill>
        <p:spPr>
          <a:xfrm>
            <a:off x="3769115" y="2249593"/>
            <a:ext cx="5263373" cy="2792138"/>
          </a:xfrm>
          <a:prstGeom prst="rect">
            <a:avLst/>
          </a:prstGeom>
          <a:ln>
            <a:solidFill>
              <a:schemeClr val="tx2">
                <a:lumMod val="50000"/>
              </a:schemeClr>
            </a:solidFill>
          </a:ln>
        </p:spPr>
      </p:pic>
      <p:sp>
        <p:nvSpPr>
          <p:cNvPr id="8" name="Google Shape;173;p16">
            <a:extLst>
              <a:ext uri="{FF2B5EF4-FFF2-40B4-BE49-F238E27FC236}">
                <a16:creationId xmlns:a16="http://schemas.microsoft.com/office/drawing/2014/main" id="{A71D43D1-E6A9-CC60-D928-551D77E27620}"/>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92229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BB603018-E1CF-735F-F226-443D8EF79364}"/>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1A8257D8-1D0A-8C8D-29DA-F0E691BE254E}"/>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461D67F5-8B2F-8C1E-87E2-4C4414AD252D}"/>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100" dirty="0">
                <a:solidFill>
                  <a:srgbClr val="434343"/>
                </a:solidFill>
                <a:latin typeface="Montserrat Black" panose="00000A00000000000000" pitchFamily="2" charset="0"/>
              </a:rPr>
              <a:t>Change Type of Data to be More Accurate.  </a:t>
            </a:r>
          </a:p>
          <a:p>
            <a:pPr lvl="0">
              <a:lnSpc>
                <a:spcPct val="200000"/>
              </a:lnSpc>
            </a:pPr>
            <a:endParaRPr lang="en-US" sz="1000" b="1" dirty="0">
              <a:solidFill>
                <a:srgbClr val="434343"/>
              </a:solidFill>
              <a:latin typeface="Montserrat ExtraBold"/>
            </a:endParaRPr>
          </a:p>
        </p:txBody>
      </p:sp>
      <p:pic>
        <p:nvPicPr>
          <p:cNvPr id="4" name="Picture 3">
            <a:extLst>
              <a:ext uri="{FF2B5EF4-FFF2-40B4-BE49-F238E27FC236}">
                <a16:creationId xmlns:a16="http://schemas.microsoft.com/office/drawing/2014/main" id="{E25C8663-D5B4-297D-A307-9BB029990D90}"/>
              </a:ext>
            </a:extLst>
          </p:cNvPr>
          <p:cNvPicPr>
            <a:picLocks noChangeAspect="1"/>
          </p:cNvPicPr>
          <p:nvPr/>
        </p:nvPicPr>
        <p:blipFill>
          <a:blip r:embed="rId3"/>
          <a:stretch>
            <a:fillRect/>
          </a:stretch>
        </p:blipFill>
        <p:spPr>
          <a:xfrm>
            <a:off x="2445834" y="1197650"/>
            <a:ext cx="6607025" cy="3501482"/>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EE1075D0-6EB7-CF3D-0195-5773D1AAA5EE}"/>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06184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D4BC6930-6BDD-D5ED-9DC8-4F7993DE9682}"/>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B6E953A2-6282-B1C2-F0C3-6E4D06E745F1}"/>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FEF3036-BD3E-7E3D-3E98-262C62D8A497}"/>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434343"/>
                </a:solidFill>
                <a:latin typeface="Montserrat Black" panose="00000A00000000000000" pitchFamily="2" charset="0"/>
              </a:rPr>
              <a:t>Renamed Column to be Understandable.</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10D56D36-CB58-4430-7063-BD68BA3399F3}"/>
              </a:ext>
            </a:extLst>
          </p:cNvPr>
          <p:cNvPicPr>
            <a:picLocks noChangeAspect="1"/>
          </p:cNvPicPr>
          <p:nvPr/>
        </p:nvPicPr>
        <p:blipFill>
          <a:blip r:embed="rId3"/>
          <a:stretch>
            <a:fillRect/>
          </a:stretch>
        </p:blipFill>
        <p:spPr>
          <a:xfrm>
            <a:off x="2133600" y="1197650"/>
            <a:ext cx="5947318" cy="381576"/>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1DDC2EA3-EA36-959D-2CDE-9C0408C6034B}"/>
              </a:ext>
            </a:extLst>
          </p:cNvPr>
          <p:cNvPicPr>
            <a:picLocks noChangeAspect="1"/>
          </p:cNvPicPr>
          <p:nvPr/>
        </p:nvPicPr>
        <p:blipFill>
          <a:blip r:embed="rId4"/>
          <a:stretch>
            <a:fillRect/>
          </a:stretch>
        </p:blipFill>
        <p:spPr>
          <a:xfrm>
            <a:off x="2862146" y="1742776"/>
            <a:ext cx="6133171" cy="3243965"/>
          </a:xfrm>
          <a:prstGeom prst="rect">
            <a:avLst/>
          </a:prstGeom>
          <a:ln>
            <a:solidFill>
              <a:schemeClr val="accent1">
                <a:lumMod val="50000"/>
              </a:schemeClr>
            </a:solidFill>
          </a:ln>
        </p:spPr>
      </p:pic>
      <p:sp>
        <p:nvSpPr>
          <p:cNvPr id="8" name="Google Shape;173;p16">
            <a:extLst>
              <a:ext uri="{FF2B5EF4-FFF2-40B4-BE49-F238E27FC236}">
                <a16:creationId xmlns:a16="http://schemas.microsoft.com/office/drawing/2014/main" id="{7DA2FD95-B295-7050-8BA1-EA8A8E8A0F4A}"/>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84826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152" name="Google Shape;152;p16"/>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153" name="Google Shape;153;p16"/>
          <p:cNvSpPr/>
          <p:nvPr/>
        </p:nvSpPr>
        <p:spPr>
          <a:xfrm>
            <a:off x="6211396" y="1090375"/>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1905000" y="1090375"/>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txBox="1">
            <a:spLocks noGrp="1"/>
          </p:cNvSpPr>
          <p:nvPr>
            <p:ph type="title" idx="2"/>
          </p:nvPr>
        </p:nvSpPr>
        <p:spPr>
          <a:xfrm>
            <a:off x="3699102" y="11460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solidFill>
                <a:srgbClr val="FFFFFF"/>
              </a:solidFill>
            </a:endParaRPr>
          </a:p>
        </p:txBody>
      </p:sp>
      <p:sp>
        <p:nvSpPr>
          <p:cNvPr id="156" name="Google Shape;156;p16"/>
          <p:cNvSpPr/>
          <p:nvPr/>
        </p:nvSpPr>
        <p:spPr>
          <a:xfrm>
            <a:off x="4052244" y="2593250"/>
            <a:ext cx="657300" cy="657300"/>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txBox="1">
            <a:spLocks noGrp="1"/>
          </p:cNvSpPr>
          <p:nvPr>
            <p:ph type="title" idx="8"/>
          </p:nvPr>
        </p:nvSpPr>
        <p:spPr>
          <a:xfrm>
            <a:off x="5866256" y="11539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59" name="Google Shape;159;p16"/>
          <p:cNvSpPr txBox="1">
            <a:spLocks noGrp="1"/>
          </p:cNvSpPr>
          <p:nvPr>
            <p:ph type="title" idx="5"/>
          </p:nvPr>
        </p:nvSpPr>
        <p:spPr>
          <a:xfrm>
            <a:off x="3699102" y="267274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solidFill>
                <a:srgbClr val="FFFFFF"/>
              </a:solidFill>
            </a:endParaRPr>
          </a:p>
        </p:txBody>
      </p:sp>
      <p:sp>
        <p:nvSpPr>
          <p:cNvPr id="161" name="Google Shape;161;p16"/>
          <p:cNvSpPr txBox="1">
            <a:spLocks noGrp="1"/>
          </p:cNvSpPr>
          <p:nvPr>
            <p:ph type="title" idx="14"/>
          </p:nvPr>
        </p:nvSpPr>
        <p:spPr>
          <a:xfrm>
            <a:off x="5866256" y="267274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62" name="Google Shape;162;p16"/>
          <p:cNvSpPr txBox="1">
            <a:spLocks noGrp="1"/>
          </p:cNvSpPr>
          <p:nvPr>
            <p:ph type="ctrTitle" idx="6"/>
          </p:nvPr>
        </p:nvSpPr>
        <p:spPr>
          <a:xfrm>
            <a:off x="5577443" y="1434213"/>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hlinkClick r:id="rId3" action="ppaction://hlinksldjump">
                  <a:extLst>
                    <a:ext uri="{A12FA001-AC4F-418D-AE19-62706E023703}">
                      <ahyp:hlinkClr xmlns:ahyp="http://schemas.microsoft.com/office/drawing/2018/hyperlinkcolor" val="tx"/>
                    </a:ext>
                  </a:extLst>
                </a:hlinkClick>
              </a:rPr>
              <a:t>GOAL OF THE PROJECT</a:t>
            </a:r>
            <a:endParaRPr lang="en-US" dirty="0"/>
          </a:p>
        </p:txBody>
      </p:sp>
      <p:sp>
        <p:nvSpPr>
          <p:cNvPr id="164" name="Google Shape;164;p16"/>
          <p:cNvSpPr txBox="1">
            <a:spLocks noGrp="1"/>
          </p:cNvSpPr>
          <p:nvPr>
            <p:ph type="title" idx="18"/>
          </p:nvPr>
        </p:nvSpPr>
        <p:spPr>
          <a:xfrm>
            <a:off x="1545625" y="11460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5" name="Google Shape;165;p16"/>
          <p:cNvSpPr txBox="1">
            <a:spLocks noGrp="1"/>
          </p:cNvSpPr>
          <p:nvPr>
            <p:ph type="ctrTitle" idx="9"/>
          </p:nvPr>
        </p:nvSpPr>
        <p:spPr>
          <a:xfrm>
            <a:off x="5577443" y="2940311"/>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hlinkClick r:id="rId4" action="ppaction://hlinksldjump">
                  <a:extLst>
                    <a:ext uri="{A12FA001-AC4F-418D-AE19-62706E023703}">
                      <ahyp:hlinkClr xmlns:ahyp="http://schemas.microsoft.com/office/drawing/2018/hyperlinkcolor" val="tx"/>
                    </a:ext>
                  </a:extLst>
                </a:hlinkClick>
              </a:rPr>
              <a:t>ANALYSIS PHASE</a:t>
            </a:r>
            <a:endParaRPr dirty="0"/>
          </a:p>
        </p:txBody>
      </p:sp>
      <p:sp>
        <p:nvSpPr>
          <p:cNvPr id="166" name="Google Shape;166;p16"/>
          <p:cNvSpPr txBox="1">
            <a:spLocks noGrp="1"/>
          </p:cNvSpPr>
          <p:nvPr>
            <p:ph type="ctrTitle" idx="16"/>
          </p:nvPr>
        </p:nvSpPr>
        <p:spPr>
          <a:xfrm>
            <a:off x="1226125" y="1434213"/>
            <a:ext cx="2392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hlinkClick r:id="rId5" action="ppaction://hlinksldjump">
                  <a:extLst>
                    <a:ext uri="{A12FA001-AC4F-418D-AE19-62706E023703}">
                      <ahyp:hlinkClr xmlns:ahyp="http://schemas.microsoft.com/office/drawing/2018/hyperlinkcolor" val="tx"/>
                    </a:ext>
                  </a:extLst>
                </a:hlinkClick>
              </a:rPr>
              <a:t>TEAM MEMBERS</a:t>
            </a:r>
            <a:endParaRPr lang="en-US" dirty="0"/>
          </a:p>
        </p:txBody>
      </p:sp>
      <p:sp>
        <p:nvSpPr>
          <p:cNvPr id="168" name="Google Shape;168;p16"/>
          <p:cNvSpPr txBox="1">
            <a:spLocks noGrp="1"/>
          </p:cNvSpPr>
          <p:nvPr>
            <p:ph type="ctrTitle" idx="19"/>
          </p:nvPr>
        </p:nvSpPr>
        <p:spPr>
          <a:xfrm>
            <a:off x="1261437" y="2940311"/>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hlinkClick r:id="rId6" action="ppaction://hlinksldjump">
                  <a:extLst>
                    <a:ext uri="{A12FA001-AC4F-418D-AE19-62706E023703}">
                      <ahyp:hlinkClr xmlns:ahyp="http://schemas.microsoft.com/office/drawing/2018/hyperlinkcolor" val="tx"/>
                    </a:ext>
                  </a:extLst>
                </a:hlinkClick>
              </a:rPr>
              <a:t>CLEANING PHASE</a:t>
            </a:r>
            <a:endParaRPr dirty="0"/>
          </a:p>
        </p:txBody>
      </p:sp>
      <p:sp>
        <p:nvSpPr>
          <p:cNvPr id="170" name="Google Shape;170;p16"/>
          <p:cNvSpPr txBox="1">
            <a:spLocks noGrp="1"/>
          </p:cNvSpPr>
          <p:nvPr>
            <p:ph type="title" idx="21"/>
          </p:nvPr>
        </p:nvSpPr>
        <p:spPr>
          <a:xfrm>
            <a:off x="1523944" y="267274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1" name="Google Shape;171;p16"/>
          <p:cNvSpPr txBox="1">
            <a:spLocks noGrp="1"/>
          </p:cNvSpPr>
          <p:nvPr>
            <p:ph type="ctrTitle"/>
          </p:nvPr>
        </p:nvSpPr>
        <p:spPr>
          <a:xfrm>
            <a:off x="3414640" y="1434213"/>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hlinkClick r:id="rId7" action="ppaction://hlinksldjump">
                  <a:extLst>
                    <a:ext uri="{A12FA001-AC4F-418D-AE19-62706E023703}">
                      <ahyp:hlinkClr xmlns:ahyp="http://schemas.microsoft.com/office/drawing/2018/hyperlinkcolor" val="tx"/>
                    </a:ext>
                  </a:extLst>
                </a:hlinkClick>
              </a:rPr>
              <a:t>INTRODUCTION</a:t>
            </a:r>
            <a:endParaRPr lang="en-US" dirty="0"/>
          </a:p>
        </p:txBody>
      </p:sp>
      <p:sp>
        <p:nvSpPr>
          <p:cNvPr id="173" name="Google Shape;173;p16"/>
          <p:cNvSpPr txBox="1">
            <a:spLocks noGrp="1"/>
          </p:cNvSpPr>
          <p:nvPr>
            <p:ph type="ctrTitle" idx="3"/>
          </p:nvPr>
        </p:nvSpPr>
        <p:spPr>
          <a:xfrm>
            <a:off x="3414853" y="2940311"/>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hlinkClick r:id="rId8" action="ppaction://hlinksldjump">
                  <a:extLst>
                    <a:ext uri="{A12FA001-AC4F-418D-AE19-62706E023703}">
                      <ahyp:hlinkClr xmlns:ahyp="http://schemas.microsoft.com/office/drawing/2018/hyperlinkcolor" val="tx"/>
                    </a:ext>
                  </a:extLst>
                </a:hlinkClick>
              </a:rPr>
              <a:t>DYNAMIC DASHBOARD</a:t>
            </a:r>
            <a:endParaRPr dirty="0"/>
          </a:p>
        </p:txBody>
      </p:sp>
      <p:grpSp>
        <p:nvGrpSpPr>
          <p:cNvPr id="174" name="Google Shape;174;p16"/>
          <p:cNvGrpSpPr/>
          <p:nvPr/>
        </p:nvGrpSpPr>
        <p:grpSpPr>
          <a:xfrm>
            <a:off x="8229646" y="3183594"/>
            <a:ext cx="1038447" cy="2176554"/>
            <a:chOff x="2106350" y="2477950"/>
            <a:chExt cx="872425" cy="1828576"/>
          </a:xfrm>
        </p:grpSpPr>
        <p:sp>
          <p:nvSpPr>
            <p:cNvPr id="175" name="Google Shape;175;p16"/>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6"/>
          <p:cNvGrpSpPr/>
          <p:nvPr/>
        </p:nvGrpSpPr>
        <p:grpSpPr>
          <a:xfrm>
            <a:off x="8084918" y="4138811"/>
            <a:ext cx="755602" cy="1299808"/>
            <a:chOff x="5609750" y="3138575"/>
            <a:chExt cx="634800" cy="1092000"/>
          </a:xfrm>
        </p:grpSpPr>
        <p:sp>
          <p:nvSpPr>
            <p:cNvPr id="178" name="Google Shape;178;p16"/>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56;p16">
            <a:extLst>
              <a:ext uri="{FF2B5EF4-FFF2-40B4-BE49-F238E27FC236}">
                <a16:creationId xmlns:a16="http://schemas.microsoft.com/office/drawing/2014/main" id="{96371FA5-5A57-A242-3CD3-07FA0802E04B}"/>
              </a:ext>
            </a:extLst>
          </p:cNvPr>
          <p:cNvSpPr/>
          <p:nvPr/>
        </p:nvSpPr>
        <p:spPr>
          <a:xfrm>
            <a:off x="4055887" y="394240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59;p16">
            <a:extLst>
              <a:ext uri="{FF2B5EF4-FFF2-40B4-BE49-F238E27FC236}">
                <a16:creationId xmlns:a16="http://schemas.microsoft.com/office/drawing/2014/main" id="{3BFB102F-3018-2005-7A73-22EE37C25C7D}"/>
              </a:ext>
            </a:extLst>
          </p:cNvPr>
          <p:cNvSpPr txBox="1">
            <a:spLocks/>
          </p:cNvSpPr>
          <p:nvPr/>
        </p:nvSpPr>
        <p:spPr>
          <a:xfrm>
            <a:off x="3702745" y="4021900"/>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r>
              <a:rPr lang="en" dirty="0"/>
              <a:t>07</a:t>
            </a:r>
            <a:endParaRPr lang="en" dirty="0">
              <a:solidFill>
                <a:srgbClr val="FFFFFF"/>
              </a:solidFill>
            </a:endParaRPr>
          </a:p>
        </p:txBody>
      </p:sp>
      <p:sp>
        <p:nvSpPr>
          <p:cNvPr id="4" name="Google Shape;173;p16">
            <a:extLst>
              <a:ext uri="{FF2B5EF4-FFF2-40B4-BE49-F238E27FC236}">
                <a16:creationId xmlns:a16="http://schemas.microsoft.com/office/drawing/2014/main" id="{61C5EFDF-1C74-CA8B-7EE1-97D0984E8733}"/>
              </a:ext>
            </a:extLst>
          </p:cNvPr>
          <p:cNvSpPr txBox="1">
            <a:spLocks/>
          </p:cNvSpPr>
          <p:nvPr/>
        </p:nvSpPr>
        <p:spPr>
          <a:xfrm>
            <a:off x="3410850" y="4337894"/>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9" action="ppaction://hlinksldjump">
                  <a:extLst>
                    <a:ext uri="{A12FA001-AC4F-418D-AE19-62706E023703}">
                      <ahyp:hlinkClr xmlns:ahyp="http://schemas.microsoft.com/office/drawing/2018/hyperlinkcolor" val="tx"/>
                    </a:ext>
                  </a:extLst>
                </a:hlinkClick>
              </a:rPr>
              <a:t>CONCLUSION</a:t>
            </a:r>
            <a:r>
              <a:rPr lang="en-US"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1F05BA9-766A-F4C2-9ED2-C3AD52F7D0F2}"/>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A2242CF9-1870-9701-9FCB-F33EF6525C4A}"/>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950F36D4-3650-C3D1-E095-11DACB1F064F}"/>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434343"/>
                </a:solidFill>
                <a:latin typeface="Montserrat Black" panose="00000A00000000000000" pitchFamily="2" charset="0"/>
              </a:rPr>
              <a:t>Added Index Column to Count The Offers.</a:t>
            </a:r>
          </a:p>
          <a:p>
            <a:pPr lvl="0">
              <a:lnSpc>
                <a:spcPct val="200000"/>
              </a:lnSpc>
            </a:pPr>
            <a:endParaRPr lang="en-US" sz="1000" b="1" dirty="0">
              <a:solidFill>
                <a:srgbClr val="434343"/>
              </a:solidFill>
              <a:latin typeface="Montserrat ExtraBold"/>
            </a:endParaRPr>
          </a:p>
        </p:txBody>
      </p:sp>
      <p:pic>
        <p:nvPicPr>
          <p:cNvPr id="4" name="Picture 3">
            <a:extLst>
              <a:ext uri="{FF2B5EF4-FFF2-40B4-BE49-F238E27FC236}">
                <a16:creationId xmlns:a16="http://schemas.microsoft.com/office/drawing/2014/main" id="{851D0E40-C615-CC74-F31B-4106819F02C8}"/>
              </a:ext>
            </a:extLst>
          </p:cNvPr>
          <p:cNvPicPr>
            <a:picLocks noChangeAspect="1"/>
          </p:cNvPicPr>
          <p:nvPr/>
        </p:nvPicPr>
        <p:blipFill>
          <a:blip r:embed="rId3"/>
          <a:stretch>
            <a:fillRect/>
          </a:stretch>
        </p:blipFill>
        <p:spPr>
          <a:xfrm>
            <a:off x="2445834" y="1197650"/>
            <a:ext cx="6608956" cy="3505949"/>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1D886C39-66A2-3611-C4E2-9F3776EF2075}"/>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69865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E30488EC-0606-3759-2F35-02681A436ACF}"/>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43040B26-A788-13E0-6BE7-5EF194B708E7}"/>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68A9288-D85A-0673-3C33-B431839888C2}"/>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434343"/>
                </a:solidFill>
                <a:latin typeface="Montserrat Black" panose="00000A00000000000000" pitchFamily="2" charset="0"/>
              </a:rPr>
              <a:t>Filtered Some Rows That have Unknown Cells about 50-100, We Filtered The Cells to Make The Data Accurate. </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771473E1-D488-4FC2-734B-ED7051FD9980}"/>
              </a:ext>
            </a:extLst>
          </p:cNvPr>
          <p:cNvPicPr>
            <a:picLocks noChangeAspect="1"/>
          </p:cNvPicPr>
          <p:nvPr/>
        </p:nvPicPr>
        <p:blipFill>
          <a:blip r:embed="rId3"/>
          <a:stretch>
            <a:fillRect/>
          </a:stretch>
        </p:blipFill>
        <p:spPr>
          <a:xfrm>
            <a:off x="2445834" y="1197650"/>
            <a:ext cx="6534615" cy="3469919"/>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981194CB-F94C-442A-71C6-216DEF9B8D7E}"/>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20453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6888EF1C-7663-40C6-CE17-039C34808FE7}"/>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12B8DF96-61E7-CE2E-F0E0-CD89A05B35CC}"/>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DYNAMIC</a:t>
            </a:r>
            <a:r>
              <a:rPr lang="en-US" dirty="0">
                <a:solidFill>
                  <a:srgbClr val="434343"/>
                </a:solidFill>
              </a:rPr>
              <a:t> DASHBOARD</a:t>
            </a:r>
          </a:p>
        </p:txBody>
      </p:sp>
      <p:grpSp>
        <p:nvGrpSpPr>
          <p:cNvPr id="186" name="Google Shape;186;p17">
            <a:extLst>
              <a:ext uri="{FF2B5EF4-FFF2-40B4-BE49-F238E27FC236}">
                <a16:creationId xmlns:a16="http://schemas.microsoft.com/office/drawing/2014/main" id="{2BDE7F35-0C8D-F364-A1DB-0895D4FF8D26}"/>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4C7050BD-1E02-2930-444F-FD75171617FA}"/>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7BA8793A-1CA3-A4E1-E81E-479C66864F39}"/>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D2436347-D93B-8C84-D57B-39F9256AC3FC}"/>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AA37F675-A632-5203-01D5-3C320C0B8789}"/>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8A014757-E8EF-9393-E7AC-C374802C4BB1}"/>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2834AD38-7047-6B79-AB4C-F69C6CF61B93}"/>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5866B4AE-E991-DAEE-8A3F-6E2EF81180A2}"/>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1DC6CFCB-8F77-018C-5E2E-EBDB3059815E}"/>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630D2C22-58C5-0367-CC9C-1424A0666433}"/>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AD9A9EAB-738B-C925-58CC-152BA9623A90}"/>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60A9A275-5EDC-461B-3CCE-0449FE34CA72}"/>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173;p16">
            <a:extLst>
              <a:ext uri="{FF2B5EF4-FFF2-40B4-BE49-F238E27FC236}">
                <a16:creationId xmlns:a16="http://schemas.microsoft.com/office/drawing/2014/main" id="{EA86C053-1E75-2A1D-FF4E-5687546CF63A}"/>
              </a:ext>
            </a:extLst>
          </p:cNvPr>
          <p:cNvSpPr txBox="1">
            <a:spLocks/>
          </p:cNvSpPr>
          <p:nvPr/>
        </p:nvSpPr>
        <p:spPr>
          <a:xfrm>
            <a:off x="7000553"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838201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86A0-DB18-08DB-C80A-E79973457B0F}"/>
              </a:ext>
            </a:extLst>
          </p:cNvPr>
          <p:cNvSpPr>
            <a:spLocks noGrp="1"/>
          </p:cNvSpPr>
          <p:nvPr>
            <p:ph type="ctrTitle"/>
          </p:nvPr>
        </p:nvSpPr>
        <p:spPr/>
        <p:txBody>
          <a:bodyPr/>
          <a:lstStyle/>
          <a:p>
            <a:r>
              <a:rPr lang="en-US"/>
              <a:t>Real State Egypt</a:t>
            </a:r>
            <a:endParaRPr lang="ar-EG"/>
          </a:p>
        </p:txBody>
      </p:sp>
      <p:sp>
        <p:nvSpPr>
          <p:cNvPr id="3" name="Subtitle 2">
            <a:extLst>
              <a:ext uri="{FF2B5EF4-FFF2-40B4-BE49-F238E27FC236}">
                <a16:creationId xmlns:a16="http://schemas.microsoft.com/office/drawing/2014/main" id="{D026B722-D394-B06E-00B2-5025D5CB26F5}"/>
              </a:ext>
            </a:extLst>
          </p:cNvPr>
          <p:cNvSpPr>
            <a:spLocks noGrp="1"/>
          </p:cNvSpPr>
          <p:nvPr>
            <p:ph type="subTitle" idx="1"/>
          </p:nvPr>
        </p:nvSpPr>
        <p:spPr/>
        <p:txBody>
          <a:bodyPr/>
          <a:lstStyle/>
          <a:p>
            <a:endParaRPr lang="ar-EG"/>
          </a:p>
        </p:txBody>
      </p:sp>
      <p:sp>
        <p:nvSpPr>
          <p:cNvPr id="4" name="Title 3">
            <a:extLst>
              <a:ext uri="{FF2B5EF4-FFF2-40B4-BE49-F238E27FC236}">
                <a16:creationId xmlns:a16="http://schemas.microsoft.com/office/drawing/2014/main" id="{D2D54781-B3DF-5A5B-B8D9-6C8CA382B1A9}"/>
              </a:ext>
            </a:extLst>
          </p:cNvPr>
          <p:cNvSpPr>
            <a:spLocks noGrp="1"/>
          </p:cNvSpPr>
          <p:nvPr>
            <p:ph type="title" idx="2"/>
          </p:nvPr>
        </p:nvSpPr>
        <p:spPr/>
        <p:txBody>
          <a:bodyPr/>
          <a:lstStyle/>
          <a:p>
            <a:endParaRPr lang="ar-EG"/>
          </a:p>
        </p:txBody>
      </p:sp>
      <p:sp>
        <p:nvSpPr>
          <p:cNvPr id="5" name="Title 4">
            <a:extLst>
              <a:ext uri="{FF2B5EF4-FFF2-40B4-BE49-F238E27FC236}">
                <a16:creationId xmlns:a16="http://schemas.microsoft.com/office/drawing/2014/main" id="{202D9EC3-8192-5FE4-6BBE-3F6D38F514A5}"/>
              </a:ext>
            </a:extLst>
          </p:cNvPr>
          <p:cNvSpPr>
            <a:spLocks noGrp="1"/>
          </p:cNvSpPr>
          <p:nvPr>
            <p:ph type="ctrTitle" idx="3"/>
          </p:nvPr>
        </p:nvSpPr>
        <p:spPr/>
        <p:txBody>
          <a:bodyPr/>
          <a:lstStyle/>
          <a:p>
            <a:endParaRPr lang="ar-EG"/>
          </a:p>
        </p:txBody>
      </p:sp>
      <p:sp>
        <p:nvSpPr>
          <p:cNvPr id="6" name="Subtitle 5">
            <a:extLst>
              <a:ext uri="{FF2B5EF4-FFF2-40B4-BE49-F238E27FC236}">
                <a16:creationId xmlns:a16="http://schemas.microsoft.com/office/drawing/2014/main" id="{DB315916-55A4-4C76-BFC4-0FE87D21B0DB}"/>
              </a:ext>
            </a:extLst>
          </p:cNvPr>
          <p:cNvSpPr>
            <a:spLocks noGrp="1"/>
          </p:cNvSpPr>
          <p:nvPr>
            <p:ph type="subTitle" idx="4"/>
          </p:nvPr>
        </p:nvSpPr>
        <p:spPr/>
        <p:txBody>
          <a:bodyPr/>
          <a:lstStyle/>
          <a:p>
            <a:endParaRPr lang="ar-EG"/>
          </a:p>
        </p:txBody>
      </p:sp>
      <p:sp>
        <p:nvSpPr>
          <p:cNvPr id="7" name="Title 6">
            <a:extLst>
              <a:ext uri="{FF2B5EF4-FFF2-40B4-BE49-F238E27FC236}">
                <a16:creationId xmlns:a16="http://schemas.microsoft.com/office/drawing/2014/main" id="{F94BAEC8-B790-AE3C-062A-017847B5C0C9}"/>
              </a:ext>
            </a:extLst>
          </p:cNvPr>
          <p:cNvSpPr>
            <a:spLocks noGrp="1"/>
          </p:cNvSpPr>
          <p:nvPr>
            <p:ph type="title" idx="5"/>
          </p:nvPr>
        </p:nvSpPr>
        <p:spPr/>
        <p:txBody>
          <a:bodyPr/>
          <a:lstStyle/>
          <a:p>
            <a:endParaRPr lang="ar-EG"/>
          </a:p>
        </p:txBody>
      </p:sp>
      <p:sp>
        <p:nvSpPr>
          <p:cNvPr id="8" name="Title 7">
            <a:extLst>
              <a:ext uri="{FF2B5EF4-FFF2-40B4-BE49-F238E27FC236}">
                <a16:creationId xmlns:a16="http://schemas.microsoft.com/office/drawing/2014/main" id="{810B4673-A8D0-9E81-E6F4-B9480BB340D5}"/>
              </a:ext>
            </a:extLst>
          </p:cNvPr>
          <p:cNvSpPr>
            <a:spLocks noGrp="1"/>
          </p:cNvSpPr>
          <p:nvPr>
            <p:ph type="ctrTitle" idx="6"/>
          </p:nvPr>
        </p:nvSpPr>
        <p:spPr/>
        <p:txBody>
          <a:bodyPr/>
          <a:lstStyle/>
          <a:p>
            <a:endParaRPr lang="ar-EG"/>
          </a:p>
        </p:txBody>
      </p:sp>
      <p:sp>
        <p:nvSpPr>
          <p:cNvPr id="9" name="Subtitle 8">
            <a:extLst>
              <a:ext uri="{FF2B5EF4-FFF2-40B4-BE49-F238E27FC236}">
                <a16:creationId xmlns:a16="http://schemas.microsoft.com/office/drawing/2014/main" id="{E0DE5C96-6AEA-A477-F82E-9D1699B5E3D6}"/>
              </a:ext>
            </a:extLst>
          </p:cNvPr>
          <p:cNvSpPr>
            <a:spLocks noGrp="1"/>
          </p:cNvSpPr>
          <p:nvPr>
            <p:ph type="subTitle" idx="7"/>
          </p:nvPr>
        </p:nvSpPr>
        <p:spPr/>
        <p:txBody>
          <a:bodyPr/>
          <a:lstStyle/>
          <a:p>
            <a:endParaRPr lang="ar-EG"/>
          </a:p>
        </p:txBody>
      </p:sp>
      <p:sp>
        <p:nvSpPr>
          <p:cNvPr id="10" name="Title 9">
            <a:extLst>
              <a:ext uri="{FF2B5EF4-FFF2-40B4-BE49-F238E27FC236}">
                <a16:creationId xmlns:a16="http://schemas.microsoft.com/office/drawing/2014/main" id="{FCCBD1BD-CD2C-A164-6A9E-6F3D3F917C42}"/>
              </a:ext>
            </a:extLst>
          </p:cNvPr>
          <p:cNvSpPr>
            <a:spLocks noGrp="1"/>
          </p:cNvSpPr>
          <p:nvPr>
            <p:ph type="title" idx="8"/>
          </p:nvPr>
        </p:nvSpPr>
        <p:spPr/>
        <p:txBody>
          <a:bodyPr/>
          <a:lstStyle/>
          <a:p>
            <a:endParaRPr lang="ar-EG"/>
          </a:p>
        </p:txBody>
      </p:sp>
      <p:sp>
        <p:nvSpPr>
          <p:cNvPr id="11" name="Title 10">
            <a:extLst>
              <a:ext uri="{FF2B5EF4-FFF2-40B4-BE49-F238E27FC236}">
                <a16:creationId xmlns:a16="http://schemas.microsoft.com/office/drawing/2014/main" id="{80C7B469-394D-C56D-9517-BDC47E038087}"/>
              </a:ext>
            </a:extLst>
          </p:cNvPr>
          <p:cNvSpPr>
            <a:spLocks noGrp="1"/>
          </p:cNvSpPr>
          <p:nvPr>
            <p:ph type="ctrTitle" idx="9"/>
          </p:nvPr>
        </p:nvSpPr>
        <p:spPr/>
        <p:txBody>
          <a:bodyPr/>
          <a:lstStyle/>
          <a:p>
            <a:endParaRPr lang="ar-EG"/>
          </a:p>
        </p:txBody>
      </p:sp>
      <p:sp>
        <p:nvSpPr>
          <p:cNvPr id="12" name="Subtitle 11">
            <a:extLst>
              <a:ext uri="{FF2B5EF4-FFF2-40B4-BE49-F238E27FC236}">
                <a16:creationId xmlns:a16="http://schemas.microsoft.com/office/drawing/2014/main" id="{676F0541-EB6E-1912-74C8-423E35B0CCF3}"/>
              </a:ext>
            </a:extLst>
          </p:cNvPr>
          <p:cNvSpPr>
            <a:spLocks noGrp="1"/>
          </p:cNvSpPr>
          <p:nvPr>
            <p:ph type="subTitle" idx="13"/>
          </p:nvPr>
        </p:nvSpPr>
        <p:spPr/>
        <p:txBody>
          <a:bodyPr/>
          <a:lstStyle/>
          <a:p>
            <a:endParaRPr lang="ar-EG"/>
          </a:p>
        </p:txBody>
      </p:sp>
      <p:sp>
        <p:nvSpPr>
          <p:cNvPr id="13" name="Title 12">
            <a:extLst>
              <a:ext uri="{FF2B5EF4-FFF2-40B4-BE49-F238E27FC236}">
                <a16:creationId xmlns:a16="http://schemas.microsoft.com/office/drawing/2014/main" id="{B2E00AD1-DF00-2A7A-253F-AA4F241EF634}"/>
              </a:ext>
            </a:extLst>
          </p:cNvPr>
          <p:cNvSpPr>
            <a:spLocks noGrp="1"/>
          </p:cNvSpPr>
          <p:nvPr>
            <p:ph type="title" idx="14"/>
          </p:nvPr>
        </p:nvSpPr>
        <p:spPr/>
        <p:txBody>
          <a:bodyPr/>
          <a:lstStyle/>
          <a:p>
            <a:endParaRPr lang="ar-EG"/>
          </a:p>
        </p:txBody>
      </p:sp>
      <p:sp>
        <p:nvSpPr>
          <p:cNvPr id="14" name="Title 13">
            <a:extLst>
              <a:ext uri="{FF2B5EF4-FFF2-40B4-BE49-F238E27FC236}">
                <a16:creationId xmlns:a16="http://schemas.microsoft.com/office/drawing/2014/main" id="{F669256E-8234-94CB-134E-E59954BA28A9}"/>
              </a:ext>
            </a:extLst>
          </p:cNvPr>
          <p:cNvSpPr>
            <a:spLocks noGrp="1"/>
          </p:cNvSpPr>
          <p:nvPr>
            <p:ph type="ctrTitle" idx="15"/>
          </p:nvPr>
        </p:nvSpPr>
        <p:spPr/>
        <p:txBody>
          <a:bodyPr/>
          <a:lstStyle/>
          <a:p>
            <a:endParaRPr lang="ar-EG"/>
          </a:p>
        </p:txBody>
      </p:sp>
      <p:sp>
        <p:nvSpPr>
          <p:cNvPr id="15" name="Title 14">
            <a:extLst>
              <a:ext uri="{FF2B5EF4-FFF2-40B4-BE49-F238E27FC236}">
                <a16:creationId xmlns:a16="http://schemas.microsoft.com/office/drawing/2014/main" id="{79E5943E-4915-E48D-964C-331C5BFD55C5}"/>
              </a:ext>
            </a:extLst>
          </p:cNvPr>
          <p:cNvSpPr>
            <a:spLocks noGrp="1"/>
          </p:cNvSpPr>
          <p:nvPr>
            <p:ph type="ctrTitle" idx="16"/>
          </p:nvPr>
        </p:nvSpPr>
        <p:spPr/>
        <p:txBody>
          <a:bodyPr/>
          <a:lstStyle/>
          <a:p>
            <a:endParaRPr lang="ar-EG"/>
          </a:p>
        </p:txBody>
      </p:sp>
      <p:sp>
        <p:nvSpPr>
          <p:cNvPr id="16" name="Subtitle 15">
            <a:extLst>
              <a:ext uri="{FF2B5EF4-FFF2-40B4-BE49-F238E27FC236}">
                <a16:creationId xmlns:a16="http://schemas.microsoft.com/office/drawing/2014/main" id="{BBD5A55A-04F9-2A91-86F7-B3DDD39BBE02}"/>
              </a:ext>
            </a:extLst>
          </p:cNvPr>
          <p:cNvSpPr>
            <a:spLocks noGrp="1"/>
          </p:cNvSpPr>
          <p:nvPr>
            <p:ph type="subTitle" idx="17"/>
          </p:nvPr>
        </p:nvSpPr>
        <p:spPr/>
        <p:txBody>
          <a:bodyPr/>
          <a:lstStyle/>
          <a:p>
            <a:endParaRPr lang="ar-EG"/>
          </a:p>
        </p:txBody>
      </p:sp>
      <p:sp>
        <p:nvSpPr>
          <p:cNvPr id="17" name="Title 16">
            <a:extLst>
              <a:ext uri="{FF2B5EF4-FFF2-40B4-BE49-F238E27FC236}">
                <a16:creationId xmlns:a16="http://schemas.microsoft.com/office/drawing/2014/main" id="{0DE6F1B7-358F-D41A-826A-EF1E06616179}"/>
              </a:ext>
            </a:extLst>
          </p:cNvPr>
          <p:cNvSpPr>
            <a:spLocks noGrp="1"/>
          </p:cNvSpPr>
          <p:nvPr>
            <p:ph type="title" idx="18"/>
          </p:nvPr>
        </p:nvSpPr>
        <p:spPr/>
        <p:txBody>
          <a:bodyPr/>
          <a:lstStyle/>
          <a:p>
            <a:endParaRPr lang="ar-EG"/>
          </a:p>
        </p:txBody>
      </p:sp>
      <p:sp>
        <p:nvSpPr>
          <p:cNvPr id="18" name="Title 17">
            <a:extLst>
              <a:ext uri="{FF2B5EF4-FFF2-40B4-BE49-F238E27FC236}">
                <a16:creationId xmlns:a16="http://schemas.microsoft.com/office/drawing/2014/main" id="{ED22CBC0-08F6-9587-87D6-4D8B13D462F8}"/>
              </a:ext>
            </a:extLst>
          </p:cNvPr>
          <p:cNvSpPr>
            <a:spLocks noGrp="1"/>
          </p:cNvSpPr>
          <p:nvPr>
            <p:ph type="ctrTitle" idx="19"/>
          </p:nvPr>
        </p:nvSpPr>
        <p:spPr/>
        <p:txBody>
          <a:bodyPr/>
          <a:lstStyle/>
          <a:p>
            <a:endParaRPr lang="ar-EG"/>
          </a:p>
        </p:txBody>
      </p:sp>
      <p:sp>
        <p:nvSpPr>
          <p:cNvPr id="19" name="Subtitle 18">
            <a:extLst>
              <a:ext uri="{FF2B5EF4-FFF2-40B4-BE49-F238E27FC236}">
                <a16:creationId xmlns:a16="http://schemas.microsoft.com/office/drawing/2014/main" id="{6550A91C-5A4C-DB27-637D-6DF1FFDF71F9}"/>
              </a:ext>
            </a:extLst>
          </p:cNvPr>
          <p:cNvSpPr>
            <a:spLocks noGrp="1"/>
          </p:cNvSpPr>
          <p:nvPr>
            <p:ph type="subTitle" idx="20"/>
          </p:nvPr>
        </p:nvSpPr>
        <p:spPr/>
        <p:txBody>
          <a:bodyPr/>
          <a:lstStyle/>
          <a:p>
            <a:endParaRPr lang="ar-EG"/>
          </a:p>
        </p:txBody>
      </p:sp>
      <p:sp>
        <p:nvSpPr>
          <p:cNvPr id="20" name="Title 19">
            <a:extLst>
              <a:ext uri="{FF2B5EF4-FFF2-40B4-BE49-F238E27FC236}">
                <a16:creationId xmlns:a16="http://schemas.microsoft.com/office/drawing/2014/main" id="{698FD4BE-D5C1-789C-7EFA-A20313684D42}"/>
              </a:ext>
            </a:extLst>
          </p:cNvPr>
          <p:cNvSpPr>
            <a:spLocks noGrp="1"/>
          </p:cNvSpPr>
          <p:nvPr>
            <p:ph type="title" idx="21"/>
          </p:nvPr>
        </p:nvSpPr>
        <p:spPr/>
        <p:txBody>
          <a:bodyPr/>
          <a:lstStyle/>
          <a:p>
            <a:endParaRPr lang="ar-EG"/>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1" name="Add-in 20">
                <a:extLst>
                  <a:ext uri="{FF2B5EF4-FFF2-40B4-BE49-F238E27FC236}">
                    <a16:creationId xmlns:a16="http://schemas.microsoft.com/office/drawing/2014/main" id="{5763DDAB-F642-AE4A-F3E1-9EB44B23A5EF}"/>
                  </a:ext>
                </a:extLst>
              </p:cNvPr>
              <p:cNvGraphicFramePr>
                <a:graphicFrameLocks noGrp="1"/>
              </p:cNvGraphicFramePr>
              <p:nvPr>
                <p:extLst>
                  <p:ext uri="{D42A27DB-BD31-4B8C-83A1-F6EECF244321}">
                    <p14:modId xmlns:p14="http://schemas.microsoft.com/office/powerpoint/2010/main" val="1687326902"/>
                  </p:ext>
                </p:extLst>
              </p:nvPr>
            </p:nvGraphicFramePr>
            <p:xfrm>
              <a:off x="6862438" y="4802820"/>
              <a:ext cx="304800" cy="3048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1" name="Add-in 20">
                <a:extLst>
                  <a:ext uri="{FF2B5EF4-FFF2-40B4-BE49-F238E27FC236}">
                    <a16:creationId xmlns:a16="http://schemas.microsoft.com/office/drawing/2014/main" id="{5763DDAB-F642-AE4A-F3E1-9EB44B23A5EF}"/>
                  </a:ext>
                </a:extLst>
              </p:cNvPr>
              <p:cNvPicPr>
                <a:picLocks noGrp="1" noRot="1" noChangeAspect="1" noMove="1" noResize="1" noEditPoints="1" noAdjustHandles="1" noChangeArrowheads="1" noChangeShapeType="1"/>
              </p:cNvPicPr>
              <p:nvPr/>
            </p:nvPicPr>
            <p:blipFill>
              <a:blip r:embed="rId3"/>
              <a:stretch>
                <a:fillRect/>
              </a:stretch>
            </p:blipFill>
            <p:spPr>
              <a:xfrm>
                <a:off x="6862438" y="4802820"/>
                <a:ext cx="304800" cy="304800"/>
              </a:xfrm>
              <a:prstGeom prst="rect">
                <a:avLst/>
              </a:prstGeom>
            </p:spPr>
          </p:pic>
        </mc:Fallback>
      </mc:AlternateContent>
      <p:sp>
        <p:nvSpPr>
          <p:cNvPr id="22" name="Add-in_Banner">
            <a:extLst>
              <a:ext uri="{FF2B5EF4-FFF2-40B4-BE49-F238E27FC236}">
                <a16:creationId xmlns:a16="http://schemas.microsoft.com/office/drawing/2014/main" id="{FC86594C-F91F-3D1C-A1F1-9CF95CFAAF30}"/>
              </a:ext>
            </a:extLst>
          </p:cNvPr>
          <p:cNvSpPr txBox="1">
            <a:spLocks/>
          </p:cNvSpPr>
          <p:nvPr/>
        </p:nvSpPr>
        <p:spPr>
          <a:xfrm>
            <a:off x="-84138" y="145598"/>
            <a:ext cx="5013325" cy="312738"/>
          </a:xfrm>
          <a:prstGeom prst="rect">
            <a:avLst/>
          </a:prstGeom>
          <a:solidFill>
            <a:srgbClr val="494748">
              <a:alpha val="4706"/>
            </a:srgb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99000" tIns="135000" rIns="162000" bIns="13500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GB" sz="1350">
                <a:solidFill>
                  <a:srgbClr val="000000"/>
                </a:solidFill>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900" dirty="0">
              <a:latin typeface="Segoe UI Light" panose="020B0502040204020203" pitchFamily="34" charset="0"/>
              <a:ea typeface="Calibri" panose="020F0502020204030204" pitchFamily="34" charset="0"/>
              <a:cs typeface="Segoe UI Light" panose="020B0502040204020203" pitchFamily="34"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3" name="Add-in 22">
                <a:extLst>
                  <a:ext uri="{FF2B5EF4-FFF2-40B4-BE49-F238E27FC236}">
                    <a16:creationId xmlns:a16="http://schemas.microsoft.com/office/drawing/2014/main" id="{D5696A54-FC34-DCB2-B139-CD296D1A3CCA}"/>
                  </a:ext>
                </a:extLst>
              </p:cNvPr>
              <p:cNvGraphicFramePr>
                <a:graphicFrameLocks noGrp="1"/>
              </p:cNvGraphicFramePr>
              <p:nvPr>
                <p:extLst>
                  <p:ext uri="{D42A27DB-BD31-4B8C-83A1-F6EECF244321}">
                    <p14:modId xmlns:p14="http://schemas.microsoft.com/office/powerpoint/2010/main" val="3229454740"/>
                  </p:ext>
                </p:extLst>
              </p:nvPr>
            </p:nvGraphicFramePr>
            <p:xfrm>
              <a:off x="0" y="481666"/>
              <a:ext cx="9241654" cy="4601963"/>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23" name="Add-in 22">
                <a:extLst>
                  <a:ext uri="{FF2B5EF4-FFF2-40B4-BE49-F238E27FC236}">
                    <a16:creationId xmlns:a16="http://schemas.microsoft.com/office/drawing/2014/main" id="{D5696A54-FC34-DCB2-B139-CD296D1A3CCA}"/>
                  </a:ext>
                </a:extLst>
              </p:cNvPr>
              <p:cNvPicPr>
                <a:picLocks noGrp="1" noRot="1" noChangeAspect="1" noMove="1" noResize="1" noEditPoints="1" noAdjustHandles="1" noChangeArrowheads="1" noChangeShapeType="1"/>
              </p:cNvPicPr>
              <p:nvPr/>
            </p:nvPicPr>
            <p:blipFill>
              <a:blip r:embed="rId3"/>
              <a:stretch>
                <a:fillRect/>
              </a:stretch>
            </p:blipFill>
            <p:spPr>
              <a:xfrm>
                <a:off x="0" y="481666"/>
                <a:ext cx="9241654" cy="4601963"/>
              </a:xfrm>
              <a:prstGeom prst="rect">
                <a:avLst/>
              </a:prstGeom>
            </p:spPr>
          </p:pic>
        </mc:Fallback>
      </mc:AlternateContent>
    </p:spTree>
    <p:extLst>
      <p:ext uri="{BB962C8B-B14F-4D97-AF65-F5344CB8AC3E}">
        <p14:creationId xmlns:p14="http://schemas.microsoft.com/office/powerpoint/2010/main" val="975870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8CB223DC-3508-0861-77FA-8A14F1D01F25}"/>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1C7AA064-3EF8-6618-7B12-D4853E671EBD}"/>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34343"/>
                </a:solidFill>
              </a:rPr>
              <a:t>ANALYSIS PHASE</a:t>
            </a:r>
          </a:p>
        </p:txBody>
      </p:sp>
      <p:grpSp>
        <p:nvGrpSpPr>
          <p:cNvPr id="186" name="Google Shape;186;p17">
            <a:extLst>
              <a:ext uri="{FF2B5EF4-FFF2-40B4-BE49-F238E27FC236}">
                <a16:creationId xmlns:a16="http://schemas.microsoft.com/office/drawing/2014/main" id="{3F13196D-53B7-D6F8-23CE-5AE4DA375E1E}"/>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87B5540C-2E12-BB74-A61F-D02AE9F8B433}"/>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47469FB2-1F09-337D-6EFE-8BF0C7F5282B}"/>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805559C1-7B78-39F1-8862-4BF6558ECAF4}"/>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A813CD13-9262-CE7A-105D-2AF2AF724C43}"/>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6218BC1C-CD26-3969-31B6-4B2886FAABAF}"/>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F15FD978-4463-D590-84CF-AAC116EE5E13}"/>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1B46A83B-4B4E-FADF-F74D-CC57074AEA3C}"/>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90E7CFB6-D730-97D9-C755-E87AD04A46AD}"/>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924D3B65-2425-1DF1-AD73-43F479046FF3}"/>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C2981B84-8171-4B14-227E-DD8399D46B12}"/>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71C7EEA6-3A5D-1062-97C3-CB1642A611A3}"/>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93;p14">
            <a:extLst>
              <a:ext uri="{FF2B5EF4-FFF2-40B4-BE49-F238E27FC236}">
                <a16:creationId xmlns:a16="http://schemas.microsoft.com/office/drawing/2014/main" id="{F35731B1-A90E-F239-E031-3C85F9384A46}"/>
              </a:ext>
            </a:extLst>
          </p:cNvPr>
          <p:cNvSpPr txBox="1">
            <a:spLocks noGrp="1"/>
          </p:cNvSpPr>
          <p:nvPr>
            <p:ph type="subTitle" idx="1"/>
          </p:nvPr>
        </p:nvSpPr>
        <p:spPr>
          <a:xfrm flipH="1">
            <a:off x="826380" y="2301202"/>
            <a:ext cx="3629100" cy="488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Charts Always Have a Story.</a:t>
            </a:r>
          </a:p>
        </p:txBody>
      </p:sp>
      <p:sp>
        <p:nvSpPr>
          <p:cNvPr id="3" name="Google Shape;173;p16">
            <a:extLst>
              <a:ext uri="{FF2B5EF4-FFF2-40B4-BE49-F238E27FC236}">
                <a16:creationId xmlns:a16="http://schemas.microsoft.com/office/drawing/2014/main" id="{70843D68-8C05-7617-9A0F-59EAB9986464}"/>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6929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E9D7-53E4-D134-D45C-33A93563A0FA}"/>
              </a:ext>
            </a:extLst>
          </p:cNvPr>
          <p:cNvSpPr>
            <a:spLocks noGrp="1"/>
          </p:cNvSpPr>
          <p:nvPr>
            <p:ph type="ctrTitle"/>
          </p:nvPr>
        </p:nvSpPr>
        <p:spPr/>
        <p:txBody>
          <a:bodyPr/>
          <a:lstStyle/>
          <a:p>
            <a:r>
              <a:rPr lang="en-US" dirty="0"/>
              <a:t>Summary Measures</a:t>
            </a:r>
          </a:p>
        </p:txBody>
      </p:sp>
      <p:sp>
        <p:nvSpPr>
          <p:cNvPr id="3" name="Google Shape;1840;p40">
            <a:extLst>
              <a:ext uri="{FF2B5EF4-FFF2-40B4-BE49-F238E27FC236}">
                <a16:creationId xmlns:a16="http://schemas.microsoft.com/office/drawing/2014/main" id="{4ACB7864-F9F1-78E9-0160-0F3C2E6A58B0}"/>
              </a:ext>
            </a:extLst>
          </p:cNvPr>
          <p:cNvSpPr txBox="1">
            <a:spLocks/>
          </p:cNvSpPr>
          <p:nvPr/>
        </p:nvSpPr>
        <p:spPr>
          <a:xfrm>
            <a:off x="820396" y="1264085"/>
            <a:ext cx="2415174" cy="861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rgbClr val="434343"/>
                </a:solidFill>
                <a:latin typeface="Montserrat Black" panose="00000A00000000000000" pitchFamily="2" charset="0"/>
              </a:rPr>
              <a:t>This Measure Calculates The Average Area of Units.</a:t>
            </a:r>
          </a:p>
        </p:txBody>
      </p:sp>
      <p:pic>
        <p:nvPicPr>
          <p:cNvPr id="4" name="Picture 3">
            <a:extLst>
              <a:ext uri="{FF2B5EF4-FFF2-40B4-BE49-F238E27FC236}">
                <a16:creationId xmlns:a16="http://schemas.microsoft.com/office/drawing/2014/main" id="{3CDC3CBF-1B65-B99A-902A-FB20AA96DBF0}"/>
              </a:ext>
            </a:extLst>
          </p:cNvPr>
          <p:cNvPicPr>
            <a:picLocks noChangeAspect="1"/>
          </p:cNvPicPr>
          <p:nvPr/>
        </p:nvPicPr>
        <p:blipFill>
          <a:blip r:embed="rId2"/>
          <a:stretch>
            <a:fillRect/>
          </a:stretch>
        </p:blipFill>
        <p:spPr>
          <a:xfrm>
            <a:off x="3651422" y="1534901"/>
            <a:ext cx="4420235" cy="320068"/>
          </a:xfrm>
          <a:prstGeom prst="rect">
            <a:avLst/>
          </a:prstGeom>
          <a:ln>
            <a:solidFill>
              <a:schemeClr val="accent1">
                <a:lumMod val="50000"/>
              </a:schemeClr>
            </a:solidFill>
          </a:ln>
        </p:spPr>
      </p:pic>
      <p:sp>
        <p:nvSpPr>
          <p:cNvPr id="5" name="Google Shape;1840;p40">
            <a:extLst>
              <a:ext uri="{FF2B5EF4-FFF2-40B4-BE49-F238E27FC236}">
                <a16:creationId xmlns:a16="http://schemas.microsoft.com/office/drawing/2014/main" id="{8A0F7A74-3603-244A-14C2-D1CB2359D46E}"/>
              </a:ext>
            </a:extLst>
          </p:cNvPr>
          <p:cNvSpPr txBox="1">
            <a:spLocks/>
          </p:cNvSpPr>
          <p:nvPr/>
        </p:nvSpPr>
        <p:spPr>
          <a:xfrm>
            <a:off x="820396" y="2372145"/>
            <a:ext cx="2415174" cy="8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cs typeface="Arial"/>
              </a:rPr>
              <a:t>This Measure Calculates The </a:t>
            </a:r>
            <a:r>
              <a:rPr lang="en-US" dirty="0">
                <a:solidFill>
                  <a:srgbClr val="434343"/>
                </a:solidFill>
                <a:latin typeface="Montserrat Black" panose="00000A00000000000000" pitchFamily="2" charset="0"/>
                <a:cs typeface="Arial"/>
                <a:sym typeface="Arial"/>
              </a:rPr>
              <a:t>Average</a:t>
            </a:r>
            <a:r>
              <a:rPr lang="en-US" dirty="0">
                <a:solidFill>
                  <a:srgbClr val="434343"/>
                </a:solidFill>
                <a:latin typeface="Montserrat Black" panose="00000A00000000000000" pitchFamily="2" charset="0"/>
                <a:cs typeface="Arial"/>
              </a:rPr>
              <a:t> Price of Units.</a:t>
            </a:r>
          </a:p>
        </p:txBody>
      </p:sp>
      <p:pic>
        <p:nvPicPr>
          <p:cNvPr id="6" name="Picture 5">
            <a:extLst>
              <a:ext uri="{FF2B5EF4-FFF2-40B4-BE49-F238E27FC236}">
                <a16:creationId xmlns:a16="http://schemas.microsoft.com/office/drawing/2014/main" id="{0B2727F2-8482-D762-E865-690BC33B653E}"/>
              </a:ext>
            </a:extLst>
          </p:cNvPr>
          <p:cNvPicPr>
            <a:picLocks noChangeAspect="1"/>
          </p:cNvPicPr>
          <p:nvPr/>
        </p:nvPicPr>
        <p:blipFill>
          <a:blip r:embed="rId3"/>
          <a:stretch>
            <a:fillRect/>
          </a:stretch>
        </p:blipFill>
        <p:spPr>
          <a:xfrm>
            <a:off x="3651422" y="2642961"/>
            <a:ext cx="4416552" cy="320068"/>
          </a:xfrm>
          <a:prstGeom prst="rect">
            <a:avLst/>
          </a:prstGeom>
          <a:ln>
            <a:solidFill>
              <a:schemeClr val="accent1">
                <a:lumMod val="50000"/>
              </a:schemeClr>
            </a:solidFill>
          </a:ln>
        </p:spPr>
      </p:pic>
      <p:sp>
        <p:nvSpPr>
          <p:cNvPr id="7" name="Google Shape;1840;p40">
            <a:extLst>
              <a:ext uri="{FF2B5EF4-FFF2-40B4-BE49-F238E27FC236}">
                <a16:creationId xmlns:a16="http://schemas.microsoft.com/office/drawing/2014/main" id="{9EAD8480-B20D-6000-E17E-3096E9DD6C74}"/>
              </a:ext>
            </a:extLst>
          </p:cNvPr>
          <p:cNvSpPr txBox="1">
            <a:spLocks/>
          </p:cNvSpPr>
          <p:nvPr/>
        </p:nvSpPr>
        <p:spPr>
          <a:xfrm>
            <a:off x="820396" y="3480205"/>
            <a:ext cx="2415174" cy="8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cs typeface="Arial"/>
              </a:rPr>
              <a:t>These Measures Calculates The Maximum and Minimum Price of Units.</a:t>
            </a:r>
          </a:p>
        </p:txBody>
      </p:sp>
      <p:pic>
        <p:nvPicPr>
          <p:cNvPr id="8" name="Picture 7">
            <a:extLst>
              <a:ext uri="{FF2B5EF4-FFF2-40B4-BE49-F238E27FC236}">
                <a16:creationId xmlns:a16="http://schemas.microsoft.com/office/drawing/2014/main" id="{EE4BE300-B2A7-847F-1BFE-67DDF3FC1297}"/>
              </a:ext>
            </a:extLst>
          </p:cNvPr>
          <p:cNvPicPr>
            <a:picLocks noChangeAspect="1"/>
          </p:cNvPicPr>
          <p:nvPr/>
        </p:nvPicPr>
        <p:blipFill>
          <a:blip r:embed="rId4"/>
          <a:stretch>
            <a:fillRect/>
          </a:stretch>
        </p:blipFill>
        <p:spPr>
          <a:xfrm>
            <a:off x="3595099" y="3679477"/>
            <a:ext cx="4416552" cy="320068"/>
          </a:xfrm>
          <a:prstGeom prst="rect">
            <a:avLst/>
          </a:prstGeom>
          <a:ln>
            <a:solidFill>
              <a:schemeClr val="accent1">
                <a:lumMod val="50000"/>
              </a:schemeClr>
            </a:solidFill>
          </a:ln>
        </p:spPr>
      </p:pic>
      <p:sp>
        <p:nvSpPr>
          <p:cNvPr id="9" name="Google Shape;173;p16">
            <a:extLst>
              <a:ext uri="{FF2B5EF4-FFF2-40B4-BE49-F238E27FC236}">
                <a16:creationId xmlns:a16="http://schemas.microsoft.com/office/drawing/2014/main" id="{E1AF8E64-2138-7307-926F-1D0C56439176}"/>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pic>
        <p:nvPicPr>
          <p:cNvPr id="10" name="Picture 9">
            <a:extLst>
              <a:ext uri="{FF2B5EF4-FFF2-40B4-BE49-F238E27FC236}">
                <a16:creationId xmlns:a16="http://schemas.microsoft.com/office/drawing/2014/main" id="{E4AA7B7C-10E7-C4E5-B04E-DE6D447F9D8E}"/>
              </a:ext>
            </a:extLst>
          </p:cNvPr>
          <p:cNvPicPr>
            <a:picLocks noChangeAspect="1"/>
          </p:cNvPicPr>
          <p:nvPr/>
        </p:nvPicPr>
        <p:blipFill>
          <a:blip r:embed="rId6"/>
          <a:stretch>
            <a:fillRect/>
          </a:stretch>
        </p:blipFill>
        <p:spPr>
          <a:xfrm>
            <a:off x="3595099" y="4129565"/>
            <a:ext cx="4416552" cy="320067"/>
          </a:xfrm>
          <a:prstGeom prst="rect">
            <a:avLst/>
          </a:prstGeom>
          <a:ln>
            <a:solidFill>
              <a:schemeClr val="accent1">
                <a:lumMod val="50000"/>
              </a:schemeClr>
            </a:solidFill>
          </a:ln>
        </p:spPr>
      </p:pic>
    </p:spTree>
    <p:extLst>
      <p:ext uri="{BB962C8B-B14F-4D97-AF65-F5344CB8AC3E}">
        <p14:creationId xmlns:p14="http://schemas.microsoft.com/office/powerpoint/2010/main" val="2142764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085DB-058A-0DFB-018D-F903458A0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DD2DA-7747-AE96-46D4-BFF02FE39C58}"/>
              </a:ext>
            </a:extLst>
          </p:cNvPr>
          <p:cNvSpPr>
            <a:spLocks noGrp="1"/>
          </p:cNvSpPr>
          <p:nvPr>
            <p:ph type="ctrTitle"/>
          </p:nvPr>
        </p:nvSpPr>
        <p:spPr/>
        <p:txBody>
          <a:bodyPr/>
          <a:lstStyle/>
          <a:p>
            <a:r>
              <a:rPr lang="en-US" dirty="0"/>
              <a:t>Summary Measures</a:t>
            </a:r>
          </a:p>
        </p:txBody>
      </p:sp>
      <p:sp>
        <p:nvSpPr>
          <p:cNvPr id="9" name="Google Shape;1840;p40">
            <a:extLst>
              <a:ext uri="{FF2B5EF4-FFF2-40B4-BE49-F238E27FC236}">
                <a16:creationId xmlns:a16="http://schemas.microsoft.com/office/drawing/2014/main" id="{10874E9E-DBD8-0CE1-4667-9A9AB23D491E}"/>
              </a:ext>
            </a:extLst>
          </p:cNvPr>
          <p:cNvSpPr txBox="1">
            <a:spLocks/>
          </p:cNvSpPr>
          <p:nvPr/>
        </p:nvSpPr>
        <p:spPr>
          <a:xfrm>
            <a:off x="820396" y="1264085"/>
            <a:ext cx="2415174" cy="861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cs typeface="Arial"/>
              </a:rPr>
              <a:t>These Measures Calculate The Number of Furnished and Unfurnished Units.</a:t>
            </a:r>
          </a:p>
        </p:txBody>
      </p:sp>
      <p:sp>
        <p:nvSpPr>
          <p:cNvPr id="11" name="Google Shape;1840;p40">
            <a:extLst>
              <a:ext uri="{FF2B5EF4-FFF2-40B4-BE49-F238E27FC236}">
                <a16:creationId xmlns:a16="http://schemas.microsoft.com/office/drawing/2014/main" id="{E21AC6E2-876C-9625-E40C-AAE7CB3827FA}"/>
              </a:ext>
            </a:extLst>
          </p:cNvPr>
          <p:cNvSpPr txBox="1">
            <a:spLocks/>
          </p:cNvSpPr>
          <p:nvPr/>
        </p:nvSpPr>
        <p:spPr>
          <a:xfrm>
            <a:off x="820396" y="2489688"/>
            <a:ext cx="2415174" cy="8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lnSpc>
                <a:spcPct val="100000"/>
              </a:lnSpc>
              <a:buClr>
                <a:srgbClr val="000000"/>
              </a:buClr>
              <a:buFont typeface="Arial" panose="020B0604020202020204" pitchFamily="34" charset="0"/>
              <a:buChar char="•"/>
            </a:pPr>
            <a:r>
              <a:rPr lang="en-US" dirty="0">
                <a:solidFill>
                  <a:srgbClr val="434343"/>
                </a:solidFill>
                <a:latin typeface="Montserrat Black" panose="00000A00000000000000" pitchFamily="2" charset="0"/>
                <a:cs typeface="Arial"/>
              </a:rPr>
              <a:t>This Measure Calculates The Number of Units.</a:t>
            </a:r>
          </a:p>
        </p:txBody>
      </p:sp>
      <p:pic>
        <p:nvPicPr>
          <p:cNvPr id="14" name="Picture 13">
            <a:extLst>
              <a:ext uri="{FF2B5EF4-FFF2-40B4-BE49-F238E27FC236}">
                <a16:creationId xmlns:a16="http://schemas.microsoft.com/office/drawing/2014/main" id="{1F492B5C-5BBA-2292-5973-6D8D1E47E1D8}"/>
              </a:ext>
            </a:extLst>
          </p:cNvPr>
          <p:cNvPicPr>
            <a:picLocks noChangeAspect="1"/>
          </p:cNvPicPr>
          <p:nvPr/>
        </p:nvPicPr>
        <p:blipFill>
          <a:blip r:embed="rId2"/>
          <a:stretch>
            <a:fillRect/>
          </a:stretch>
        </p:blipFill>
        <p:spPr>
          <a:xfrm>
            <a:off x="3651422" y="2758758"/>
            <a:ext cx="4416552" cy="323559"/>
          </a:xfrm>
          <a:prstGeom prst="rect">
            <a:avLst/>
          </a:prstGeom>
          <a:ln>
            <a:solidFill>
              <a:schemeClr val="accent1">
                <a:lumMod val="50000"/>
              </a:schemeClr>
            </a:solidFill>
          </a:ln>
        </p:spPr>
      </p:pic>
      <p:sp>
        <p:nvSpPr>
          <p:cNvPr id="15" name="Google Shape;1840;p40">
            <a:extLst>
              <a:ext uri="{FF2B5EF4-FFF2-40B4-BE49-F238E27FC236}">
                <a16:creationId xmlns:a16="http://schemas.microsoft.com/office/drawing/2014/main" id="{A255956E-4778-0015-12B4-9F874945F9FA}"/>
              </a:ext>
            </a:extLst>
          </p:cNvPr>
          <p:cNvSpPr txBox="1">
            <a:spLocks/>
          </p:cNvSpPr>
          <p:nvPr/>
        </p:nvSpPr>
        <p:spPr>
          <a:xfrm>
            <a:off x="5536722" y="4675238"/>
            <a:ext cx="3607278" cy="468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rPr>
              <a:t>Note: Other Measures Added.</a:t>
            </a:r>
          </a:p>
        </p:txBody>
      </p:sp>
      <p:sp>
        <p:nvSpPr>
          <p:cNvPr id="16" name="Google Shape;173;p16">
            <a:extLst>
              <a:ext uri="{FF2B5EF4-FFF2-40B4-BE49-F238E27FC236}">
                <a16:creationId xmlns:a16="http://schemas.microsoft.com/office/drawing/2014/main" id="{046D9DFB-5B4C-3E70-63BF-7E48BEDA4A87}"/>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pic>
        <p:nvPicPr>
          <p:cNvPr id="4" name="Picture 3">
            <a:extLst>
              <a:ext uri="{FF2B5EF4-FFF2-40B4-BE49-F238E27FC236}">
                <a16:creationId xmlns:a16="http://schemas.microsoft.com/office/drawing/2014/main" id="{484B6F28-6170-A778-128A-6A2C9267D43D}"/>
              </a:ext>
            </a:extLst>
          </p:cNvPr>
          <p:cNvPicPr>
            <a:picLocks noChangeAspect="1"/>
          </p:cNvPicPr>
          <p:nvPr/>
        </p:nvPicPr>
        <p:blipFill>
          <a:blip r:embed="rId4"/>
          <a:stretch>
            <a:fillRect/>
          </a:stretch>
        </p:blipFill>
        <p:spPr>
          <a:xfrm>
            <a:off x="2994392" y="1396769"/>
            <a:ext cx="5998464" cy="320039"/>
          </a:xfrm>
          <a:prstGeom prst="rect">
            <a:avLst/>
          </a:prstGeom>
          <a:ln>
            <a:solidFill>
              <a:schemeClr val="accent1">
                <a:lumMod val="50000"/>
              </a:schemeClr>
            </a:solidFill>
          </a:ln>
        </p:spPr>
      </p:pic>
      <p:pic>
        <p:nvPicPr>
          <p:cNvPr id="6" name="Picture 5">
            <a:extLst>
              <a:ext uri="{FF2B5EF4-FFF2-40B4-BE49-F238E27FC236}">
                <a16:creationId xmlns:a16="http://schemas.microsoft.com/office/drawing/2014/main" id="{E4985DDD-23D6-D481-921A-93809B66A91B}"/>
              </a:ext>
            </a:extLst>
          </p:cNvPr>
          <p:cNvPicPr>
            <a:picLocks noChangeAspect="1"/>
          </p:cNvPicPr>
          <p:nvPr/>
        </p:nvPicPr>
        <p:blipFill>
          <a:blip r:embed="rId5"/>
          <a:stretch>
            <a:fillRect/>
          </a:stretch>
        </p:blipFill>
        <p:spPr>
          <a:xfrm>
            <a:off x="2995683" y="1849492"/>
            <a:ext cx="5997173" cy="320040"/>
          </a:xfrm>
          <a:prstGeom prst="rect">
            <a:avLst/>
          </a:prstGeom>
          <a:ln>
            <a:solidFill>
              <a:schemeClr val="accent1">
                <a:lumMod val="50000"/>
              </a:schemeClr>
            </a:solidFill>
          </a:ln>
        </p:spPr>
      </p:pic>
      <p:pic>
        <p:nvPicPr>
          <p:cNvPr id="5" name="Picture 4" descr="A close-up of a computer screen&#10;&#10;Description automatically generated">
            <a:extLst>
              <a:ext uri="{FF2B5EF4-FFF2-40B4-BE49-F238E27FC236}">
                <a16:creationId xmlns:a16="http://schemas.microsoft.com/office/drawing/2014/main" id="{5909809A-5AE9-E380-F73E-D9A8875795A6}"/>
              </a:ext>
            </a:extLst>
          </p:cNvPr>
          <p:cNvPicPr>
            <a:picLocks noChangeAspect="1"/>
          </p:cNvPicPr>
          <p:nvPr/>
        </p:nvPicPr>
        <p:blipFill>
          <a:blip r:embed="rId6"/>
          <a:stretch>
            <a:fillRect/>
          </a:stretch>
        </p:blipFill>
        <p:spPr>
          <a:xfrm>
            <a:off x="2994392" y="3492313"/>
            <a:ext cx="5998464" cy="1078487"/>
          </a:xfrm>
          <a:prstGeom prst="rect">
            <a:avLst/>
          </a:prstGeom>
          <a:ln>
            <a:solidFill>
              <a:schemeClr val="accent1">
                <a:lumMod val="50000"/>
              </a:schemeClr>
            </a:solidFill>
          </a:ln>
        </p:spPr>
      </p:pic>
      <p:sp>
        <p:nvSpPr>
          <p:cNvPr id="7" name="Google Shape;1840;p40">
            <a:extLst>
              <a:ext uri="{FF2B5EF4-FFF2-40B4-BE49-F238E27FC236}">
                <a16:creationId xmlns:a16="http://schemas.microsoft.com/office/drawing/2014/main" id="{45A7FF99-8F27-954C-1C76-BA1C19997C5A}"/>
              </a:ext>
            </a:extLst>
          </p:cNvPr>
          <p:cNvSpPr txBox="1">
            <a:spLocks/>
          </p:cNvSpPr>
          <p:nvPr/>
        </p:nvSpPr>
        <p:spPr>
          <a:xfrm>
            <a:off x="790975" y="3330468"/>
            <a:ext cx="2298812" cy="181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lnSpc>
                <a:spcPct val="100000"/>
              </a:lnSpc>
              <a:buClr>
                <a:srgbClr val="000000"/>
              </a:buClr>
              <a:buFont typeface="Arial" panose="020B0604020202020204" pitchFamily="34" charset="0"/>
              <a:buChar char="•"/>
            </a:pPr>
            <a:r>
              <a:rPr lang="en-US" dirty="0">
                <a:solidFill>
                  <a:srgbClr val="434343"/>
                </a:solidFill>
                <a:latin typeface="Montserrat Black" panose="00000A00000000000000" pitchFamily="2" charset="0"/>
                <a:cs typeface="Arial"/>
              </a:rPr>
              <a:t>This Measure Calculates Average Price by Region (The Same Method Was Used with Compound and Payment Option).</a:t>
            </a:r>
          </a:p>
        </p:txBody>
      </p:sp>
    </p:spTree>
    <p:extLst>
      <p:ext uri="{BB962C8B-B14F-4D97-AF65-F5344CB8AC3E}">
        <p14:creationId xmlns:p14="http://schemas.microsoft.com/office/powerpoint/2010/main" val="2623164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368BD-59AD-9A49-DD72-EB6BBE307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88D69-6221-E57D-323E-9CF11833276F}"/>
              </a:ext>
            </a:extLst>
          </p:cNvPr>
          <p:cNvSpPr>
            <a:spLocks noGrp="1"/>
          </p:cNvSpPr>
          <p:nvPr>
            <p:ph type="ctrTitle"/>
          </p:nvPr>
        </p:nvSpPr>
        <p:spPr/>
        <p:txBody>
          <a:bodyPr/>
          <a:lstStyle/>
          <a:p>
            <a:r>
              <a:rPr lang="en" sz="1200" dirty="0"/>
              <a:t>Key Insights of Price by Type and Compound</a:t>
            </a:r>
            <a:endParaRPr lang="en-US" dirty="0"/>
          </a:p>
        </p:txBody>
      </p:sp>
      <p:pic>
        <p:nvPicPr>
          <p:cNvPr id="4" name="Picture 3">
            <a:extLst>
              <a:ext uri="{FF2B5EF4-FFF2-40B4-BE49-F238E27FC236}">
                <a16:creationId xmlns:a16="http://schemas.microsoft.com/office/drawing/2014/main" id="{D934BA95-807C-6419-50B5-0EE42CF6EBD2}"/>
              </a:ext>
            </a:extLst>
          </p:cNvPr>
          <p:cNvPicPr>
            <a:picLocks noChangeAspect="1"/>
          </p:cNvPicPr>
          <p:nvPr/>
        </p:nvPicPr>
        <p:blipFill>
          <a:blip r:embed="rId2"/>
          <a:stretch>
            <a:fillRect/>
          </a:stretch>
        </p:blipFill>
        <p:spPr>
          <a:xfrm>
            <a:off x="790975" y="1242824"/>
            <a:ext cx="3507967" cy="1978124"/>
          </a:xfrm>
          <a:prstGeom prst="rect">
            <a:avLst/>
          </a:prstGeom>
          <a:ln>
            <a:solidFill>
              <a:schemeClr val="tx2">
                <a:lumMod val="50000"/>
              </a:schemeClr>
            </a:solidFill>
          </a:ln>
        </p:spPr>
      </p:pic>
      <p:sp>
        <p:nvSpPr>
          <p:cNvPr id="5" name="Google Shape;1840;p40">
            <a:extLst>
              <a:ext uri="{FF2B5EF4-FFF2-40B4-BE49-F238E27FC236}">
                <a16:creationId xmlns:a16="http://schemas.microsoft.com/office/drawing/2014/main" id="{A786B69F-6760-0144-A75A-0ECC2CD4C5BB}"/>
              </a:ext>
            </a:extLst>
          </p:cNvPr>
          <p:cNvSpPr txBox="1">
            <a:spLocks/>
          </p:cNvSpPr>
          <p:nvPr/>
        </p:nvSpPr>
        <p:spPr>
          <a:xfrm>
            <a:off x="907596" y="3386663"/>
            <a:ext cx="3312713" cy="1302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sz="1050" dirty="0">
                <a:solidFill>
                  <a:srgbClr val="434343"/>
                </a:solidFill>
                <a:latin typeface="Montserrat Black" panose="00000A00000000000000" pitchFamily="2" charset="0"/>
              </a:rPr>
              <a:t>At 11,888,244 </a:t>
            </a:r>
            <a:r>
              <a:rPr lang="ar-EG" sz="1050" dirty="0">
                <a:solidFill>
                  <a:srgbClr val="434343"/>
                </a:solidFill>
                <a:latin typeface="Montserrat Black" panose="00000A00000000000000" pitchFamily="2" charset="0"/>
              </a:rPr>
              <a:t>ج.م.‏, </a:t>
            </a:r>
            <a:r>
              <a:rPr lang="en-US" sz="1050" dirty="0">
                <a:solidFill>
                  <a:srgbClr val="434343"/>
                </a:solidFill>
                <a:latin typeface="Montserrat Black" panose="00000A00000000000000" pitchFamily="2" charset="0"/>
              </a:rPr>
              <a:t>     Stand Alone Villa had the highest Average of Price and was 796.83% higher than Studio, which had the lowest Average of Price at 1,325,581 </a:t>
            </a:r>
            <a:r>
              <a:rPr lang="ar-EG" sz="1050" dirty="0">
                <a:solidFill>
                  <a:srgbClr val="434343"/>
                </a:solidFill>
                <a:latin typeface="Montserrat Black" panose="00000A00000000000000" pitchFamily="2" charset="0"/>
              </a:rPr>
              <a:t>ج.م.‏.</a:t>
            </a:r>
            <a:endParaRPr lang="en-US" sz="1050" dirty="0">
              <a:solidFill>
                <a:srgbClr val="434343"/>
              </a:solidFill>
              <a:latin typeface="Montserrat Black" panose="00000A00000000000000" pitchFamily="2" charset="0"/>
            </a:endParaRPr>
          </a:p>
          <a:p>
            <a:pPr marL="285750" indent="-285750" algn="l">
              <a:buFont typeface="Arial" panose="020B0604020202020204" pitchFamily="34" charset="0"/>
              <a:buChar char="•"/>
            </a:pPr>
            <a:r>
              <a:rPr lang="en-US" sz="1050" dirty="0">
                <a:solidFill>
                  <a:srgbClr val="434343"/>
                </a:solidFill>
                <a:latin typeface="Montserrat Black" panose="00000A00000000000000" pitchFamily="2" charset="0"/>
              </a:rPr>
              <a:t>Across all 8 Type, Average of Price ranged from 1,325,581 </a:t>
            </a:r>
            <a:r>
              <a:rPr lang="ar-EG" sz="1050" dirty="0">
                <a:solidFill>
                  <a:srgbClr val="434343"/>
                </a:solidFill>
                <a:latin typeface="Montserrat Black" panose="00000A00000000000000" pitchFamily="2" charset="0"/>
              </a:rPr>
              <a:t>ج.م.‏ </a:t>
            </a:r>
            <a:r>
              <a:rPr lang="en-US" sz="1050" dirty="0">
                <a:solidFill>
                  <a:srgbClr val="434343"/>
                </a:solidFill>
                <a:latin typeface="Montserrat Black" panose="00000A00000000000000" pitchFamily="2" charset="0"/>
              </a:rPr>
              <a:t>     to 11,888,244 </a:t>
            </a:r>
            <a:r>
              <a:rPr lang="ar-EG" sz="1050" dirty="0">
                <a:solidFill>
                  <a:srgbClr val="434343"/>
                </a:solidFill>
                <a:latin typeface="Montserrat Black" panose="00000A00000000000000" pitchFamily="2" charset="0"/>
              </a:rPr>
              <a:t>ج.م.‏.</a:t>
            </a:r>
            <a:endParaRPr lang="en-US" sz="1050" dirty="0">
              <a:solidFill>
                <a:srgbClr val="434343"/>
              </a:solidFill>
              <a:latin typeface="Montserrat Black" panose="00000A00000000000000" pitchFamily="2" charset="0"/>
            </a:endParaRPr>
          </a:p>
        </p:txBody>
      </p:sp>
      <p:pic>
        <p:nvPicPr>
          <p:cNvPr id="7" name="Picture 6">
            <a:extLst>
              <a:ext uri="{FF2B5EF4-FFF2-40B4-BE49-F238E27FC236}">
                <a16:creationId xmlns:a16="http://schemas.microsoft.com/office/drawing/2014/main" id="{381110ED-C459-16FB-856F-BC745AF96746}"/>
              </a:ext>
            </a:extLst>
          </p:cNvPr>
          <p:cNvPicPr>
            <a:picLocks noChangeAspect="1"/>
          </p:cNvPicPr>
          <p:nvPr/>
        </p:nvPicPr>
        <p:blipFill>
          <a:blip r:embed="rId3"/>
          <a:stretch>
            <a:fillRect/>
          </a:stretch>
        </p:blipFill>
        <p:spPr>
          <a:xfrm>
            <a:off x="5089197" y="1242824"/>
            <a:ext cx="3511296" cy="1994870"/>
          </a:xfrm>
          <a:prstGeom prst="rect">
            <a:avLst/>
          </a:prstGeom>
          <a:ln>
            <a:solidFill>
              <a:schemeClr val="tx2">
                <a:lumMod val="50000"/>
              </a:schemeClr>
            </a:solidFill>
          </a:ln>
        </p:spPr>
      </p:pic>
      <p:sp>
        <p:nvSpPr>
          <p:cNvPr id="8" name="Google Shape;1840;p40">
            <a:extLst>
              <a:ext uri="{FF2B5EF4-FFF2-40B4-BE49-F238E27FC236}">
                <a16:creationId xmlns:a16="http://schemas.microsoft.com/office/drawing/2014/main" id="{E426F890-715D-BD15-39F4-33D25FD01E0B}"/>
              </a:ext>
            </a:extLst>
          </p:cNvPr>
          <p:cNvSpPr txBox="1">
            <a:spLocks/>
          </p:cNvSpPr>
          <p:nvPr/>
        </p:nvSpPr>
        <p:spPr>
          <a:xfrm>
            <a:off x="4923693" y="3386663"/>
            <a:ext cx="3676800" cy="1587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sz="900" dirty="0">
                <a:solidFill>
                  <a:srgbClr val="434343"/>
                </a:solidFill>
                <a:latin typeface="Montserrat Black" panose="00000A00000000000000" pitchFamily="2" charset="0"/>
              </a:rPr>
              <a:t>At 64,475,000 </a:t>
            </a:r>
            <a:r>
              <a:rPr lang="ar-EG" sz="900" dirty="0">
                <a:solidFill>
                  <a:srgbClr val="434343"/>
                </a:solidFill>
                <a:latin typeface="Montserrat Black" panose="00000A00000000000000" pitchFamily="2" charset="0"/>
              </a:rPr>
              <a:t>ج.م.‏, </a:t>
            </a:r>
            <a:r>
              <a:rPr lang="en-US" sz="900" dirty="0">
                <a:solidFill>
                  <a:srgbClr val="434343"/>
                </a:solidFill>
                <a:latin typeface="Montserrat Black" panose="00000A00000000000000" pitchFamily="2" charset="0"/>
              </a:rPr>
              <a:t>    </a:t>
            </a:r>
            <a:r>
              <a:rPr lang="en-US" sz="900" dirty="0" err="1">
                <a:solidFill>
                  <a:srgbClr val="434343"/>
                </a:solidFill>
                <a:latin typeface="Montserrat Black" panose="00000A00000000000000" pitchFamily="2" charset="0"/>
              </a:rPr>
              <a:t>Katamya</a:t>
            </a:r>
            <a:r>
              <a:rPr lang="en-US" sz="900" dirty="0">
                <a:solidFill>
                  <a:srgbClr val="434343"/>
                </a:solidFill>
                <a:latin typeface="Montserrat Black" panose="00000A00000000000000" pitchFamily="2" charset="0"/>
              </a:rPr>
              <a:t> Coast had the highest Average of Price and was 92,007.14% higher than Fanar De Luna, which had the lowest Average of Price at 70,000 </a:t>
            </a:r>
            <a:r>
              <a:rPr lang="ar-EG" sz="900" dirty="0">
                <a:solidFill>
                  <a:srgbClr val="434343"/>
                </a:solidFill>
                <a:latin typeface="Montserrat Black" panose="00000A00000000000000" pitchFamily="2" charset="0"/>
              </a:rPr>
              <a:t>ج.م.‏.﻿﻿﻿﻿</a:t>
            </a:r>
          </a:p>
          <a:p>
            <a:pPr marL="285750" indent="-285750" algn="l">
              <a:buFont typeface="Arial" panose="020B0604020202020204" pitchFamily="34" charset="0"/>
              <a:buChar char="•"/>
            </a:pPr>
            <a:r>
              <a:rPr lang="ar-EG" sz="900" dirty="0">
                <a:solidFill>
                  <a:srgbClr val="434343"/>
                </a:solidFill>
                <a:latin typeface="Montserrat Black" panose="00000A00000000000000" pitchFamily="2" charset="0"/>
              </a:rPr>
              <a:t>﻿﻿</a:t>
            </a:r>
            <a:r>
              <a:rPr lang="en-US" sz="900" dirty="0" err="1">
                <a:solidFill>
                  <a:srgbClr val="434343"/>
                </a:solidFill>
                <a:latin typeface="Montserrat Black" panose="00000A00000000000000" pitchFamily="2" charset="0"/>
              </a:rPr>
              <a:t>Katamya</a:t>
            </a:r>
            <a:r>
              <a:rPr lang="en-US" sz="900" dirty="0">
                <a:solidFill>
                  <a:srgbClr val="434343"/>
                </a:solidFill>
                <a:latin typeface="Montserrat Black" panose="00000A00000000000000" pitchFamily="2" charset="0"/>
              </a:rPr>
              <a:t> Coast had the highest Average of Price at 64,475,000 </a:t>
            </a:r>
            <a:r>
              <a:rPr lang="ar-EG" sz="900" dirty="0">
                <a:solidFill>
                  <a:srgbClr val="434343"/>
                </a:solidFill>
                <a:latin typeface="Montserrat Black" panose="00000A00000000000000" pitchFamily="2" charset="0"/>
              </a:rPr>
              <a:t>ج.م.‏, </a:t>
            </a:r>
            <a:r>
              <a:rPr lang="en-US" sz="900" dirty="0">
                <a:solidFill>
                  <a:srgbClr val="434343"/>
                </a:solidFill>
                <a:latin typeface="Montserrat Black" panose="00000A00000000000000" pitchFamily="2" charset="0"/>
              </a:rPr>
              <a:t>    followed by </a:t>
            </a:r>
            <a:r>
              <a:rPr lang="en-US" sz="900" dirty="0" err="1">
                <a:solidFill>
                  <a:srgbClr val="434343"/>
                </a:solidFill>
                <a:latin typeface="Montserrat Black" panose="00000A00000000000000" pitchFamily="2" charset="0"/>
              </a:rPr>
              <a:t>Katameya</a:t>
            </a:r>
            <a:r>
              <a:rPr lang="en-US" sz="900" dirty="0">
                <a:solidFill>
                  <a:srgbClr val="434343"/>
                </a:solidFill>
                <a:latin typeface="Montserrat Black" panose="00000A00000000000000" pitchFamily="2" charset="0"/>
              </a:rPr>
              <a:t> Heights and Mirage City. Fanar De Luna had the lowest Average of Price at 70,000 </a:t>
            </a:r>
            <a:r>
              <a:rPr lang="ar-EG" sz="900" dirty="0">
                <a:solidFill>
                  <a:srgbClr val="434343"/>
                </a:solidFill>
                <a:latin typeface="Montserrat Black" panose="00000A00000000000000" pitchFamily="2" charset="0"/>
              </a:rPr>
              <a:t>ج.م.‏.﻿﻿</a:t>
            </a:r>
          </a:p>
          <a:p>
            <a:pPr marL="285750" indent="-285750" algn="l">
              <a:buFont typeface="Arial" panose="020B0604020202020204" pitchFamily="34" charset="0"/>
              <a:buChar char="•"/>
            </a:pPr>
            <a:r>
              <a:rPr lang="ar-EG" sz="900" dirty="0">
                <a:solidFill>
                  <a:srgbClr val="434343"/>
                </a:solidFill>
                <a:latin typeface="Montserrat Black" panose="00000A00000000000000" pitchFamily="2" charset="0"/>
              </a:rPr>
              <a:t>﻿﻿</a:t>
            </a:r>
            <a:r>
              <a:rPr lang="en-US" sz="900" dirty="0">
                <a:solidFill>
                  <a:srgbClr val="434343"/>
                </a:solidFill>
                <a:latin typeface="Montserrat Black" panose="00000A00000000000000" pitchFamily="2" charset="0"/>
              </a:rPr>
              <a:t>Across all 560 Compound, Average of Price ranged from 70,000 </a:t>
            </a:r>
            <a:r>
              <a:rPr lang="ar-EG" sz="900" dirty="0">
                <a:solidFill>
                  <a:srgbClr val="434343"/>
                </a:solidFill>
                <a:latin typeface="Montserrat Black" panose="00000A00000000000000" pitchFamily="2" charset="0"/>
              </a:rPr>
              <a:t>ج</a:t>
            </a:r>
            <a:r>
              <a:rPr lang="en-US" sz="900" dirty="0">
                <a:solidFill>
                  <a:srgbClr val="434343"/>
                </a:solidFill>
                <a:latin typeface="Montserrat Black" panose="00000A00000000000000" pitchFamily="2" charset="0"/>
              </a:rPr>
              <a:t>         to 64,475,000 </a:t>
            </a:r>
            <a:r>
              <a:rPr lang="ar-EG" sz="900" dirty="0">
                <a:solidFill>
                  <a:srgbClr val="434343"/>
                </a:solidFill>
                <a:latin typeface="Montserrat Black" panose="00000A00000000000000" pitchFamily="2" charset="0"/>
              </a:rPr>
              <a:t>ج.م.‏.﻿﻿</a:t>
            </a:r>
          </a:p>
          <a:p>
            <a:pPr marL="285750" indent="-285750" algn="l">
              <a:buFont typeface="Arial" panose="020B0604020202020204" pitchFamily="34" charset="0"/>
              <a:buChar char="•"/>
            </a:pPr>
            <a:endParaRPr lang="en-US" sz="1050" dirty="0"/>
          </a:p>
        </p:txBody>
      </p:sp>
      <p:grpSp>
        <p:nvGrpSpPr>
          <p:cNvPr id="16" name="Google Shape;1915;p41">
            <a:extLst>
              <a:ext uri="{FF2B5EF4-FFF2-40B4-BE49-F238E27FC236}">
                <a16:creationId xmlns:a16="http://schemas.microsoft.com/office/drawing/2014/main" id="{3264FB1D-42CD-8577-10D7-C128F6ECCB28}"/>
              </a:ext>
            </a:extLst>
          </p:cNvPr>
          <p:cNvGrpSpPr/>
          <p:nvPr/>
        </p:nvGrpSpPr>
        <p:grpSpPr>
          <a:xfrm>
            <a:off x="8235499" y="246256"/>
            <a:ext cx="729987" cy="372426"/>
            <a:chOff x="4984402" y="2655325"/>
            <a:chExt cx="1361282" cy="694501"/>
          </a:xfrm>
        </p:grpSpPr>
        <p:grpSp>
          <p:nvGrpSpPr>
            <p:cNvPr id="17" name="Google Shape;1916;p41">
              <a:extLst>
                <a:ext uri="{FF2B5EF4-FFF2-40B4-BE49-F238E27FC236}">
                  <a16:creationId xmlns:a16="http://schemas.microsoft.com/office/drawing/2014/main" id="{DC1FABA2-2B8E-CC26-F3AD-EEBEBB5F3B70}"/>
                </a:ext>
              </a:extLst>
            </p:cNvPr>
            <p:cNvGrpSpPr/>
            <p:nvPr/>
          </p:nvGrpSpPr>
          <p:grpSpPr>
            <a:xfrm>
              <a:off x="5071009" y="2720922"/>
              <a:ext cx="1055066" cy="540857"/>
              <a:chOff x="6922107" y="2182622"/>
              <a:chExt cx="1662306" cy="1441517"/>
            </a:xfrm>
          </p:grpSpPr>
          <p:sp>
            <p:nvSpPr>
              <p:cNvPr id="19" name="Google Shape;1917;p41">
                <a:extLst>
                  <a:ext uri="{FF2B5EF4-FFF2-40B4-BE49-F238E27FC236}">
                    <a16:creationId xmlns:a16="http://schemas.microsoft.com/office/drawing/2014/main" id="{82EC3A9C-6DB1-BBC2-D8DC-57EC75FBEAAF}"/>
                  </a:ext>
                </a:extLst>
              </p:cNvPr>
              <p:cNvSpPr/>
              <p:nvPr/>
            </p:nvSpPr>
            <p:spPr>
              <a:xfrm>
                <a:off x="6924246" y="2182622"/>
                <a:ext cx="482671" cy="238169"/>
              </a:xfrm>
              <a:custGeom>
                <a:avLst/>
                <a:gdLst/>
                <a:ahLst/>
                <a:cxnLst/>
                <a:rect l="l" t="t" r="r" b="b"/>
                <a:pathLst>
                  <a:path w="5640" h="2783" extrusionOk="0">
                    <a:moveTo>
                      <a:pt x="0" y="1"/>
                    </a:moveTo>
                    <a:lnTo>
                      <a:pt x="0" y="2758"/>
                    </a:lnTo>
                    <a:lnTo>
                      <a:pt x="5639" y="2783"/>
                    </a:lnTo>
                    <a:lnTo>
                      <a:pt x="56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8;p41">
                <a:extLst>
                  <a:ext uri="{FF2B5EF4-FFF2-40B4-BE49-F238E27FC236}">
                    <a16:creationId xmlns:a16="http://schemas.microsoft.com/office/drawing/2014/main" id="{D0B2B662-38E2-11B2-0197-7F816E1A6B3B}"/>
                  </a:ext>
                </a:extLst>
              </p:cNvPr>
              <p:cNvSpPr/>
              <p:nvPr/>
            </p:nvSpPr>
            <p:spPr>
              <a:xfrm>
                <a:off x="6922107" y="2472226"/>
                <a:ext cx="1340611" cy="240309"/>
              </a:xfrm>
              <a:custGeom>
                <a:avLst/>
                <a:gdLst/>
                <a:ahLst/>
                <a:cxnLst/>
                <a:rect l="l" t="t" r="r" b="b"/>
                <a:pathLst>
                  <a:path w="15665" h="2808" extrusionOk="0">
                    <a:moveTo>
                      <a:pt x="25" y="0"/>
                    </a:moveTo>
                    <a:lnTo>
                      <a:pt x="0" y="2757"/>
                    </a:lnTo>
                    <a:lnTo>
                      <a:pt x="15664" y="2807"/>
                    </a:lnTo>
                    <a:lnTo>
                      <a:pt x="15664" y="25"/>
                    </a:lnTo>
                    <a:lnTo>
                      <a:pt x="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9;p41">
                <a:extLst>
                  <a:ext uri="{FF2B5EF4-FFF2-40B4-BE49-F238E27FC236}">
                    <a16:creationId xmlns:a16="http://schemas.microsoft.com/office/drawing/2014/main" id="{6A63A1FE-495F-667A-8CA7-7F34D6598154}"/>
                  </a:ext>
                </a:extLst>
              </p:cNvPr>
              <p:cNvSpPr/>
              <p:nvPr/>
            </p:nvSpPr>
            <p:spPr>
              <a:xfrm>
                <a:off x="6922107" y="2774668"/>
                <a:ext cx="763630" cy="238169"/>
              </a:xfrm>
              <a:custGeom>
                <a:avLst/>
                <a:gdLst/>
                <a:ahLst/>
                <a:cxnLst/>
                <a:rect l="l" t="t" r="r" b="b"/>
                <a:pathLst>
                  <a:path w="8923" h="2783" extrusionOk="0">
                    <a:moveTo>
                      <a:pt x="0" y="0"/>
                    </a:moveTo>
                    <a:lnTo>
                      <a:pt x="0" y="2757"/>
                    </a:lnTo>
                    <a:lnTo>
                      <a:pt x="8922" y="2782"/>
                    </a:lnTo>
                    <a:lnTo>
                      <a:pt x="8922" y="2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0;p41">
                <a:extLst>
                  <a:ext uri="{FF2B5EF4-FFF2-40B4-BE49-F238E27FC236}">
                    <a16:creationId xmlns:a16="http://schemas.microsoft.com/office/drawing/2014/main" id="{C8746546-857A-21E1-6D26-0A4C4186107B}"/>
                  </a:ext>
                </a:extLst>
              </p:cNvPr>
              <p:cNvSpPr/>
              <p:nvPr/>
            </p:nvSpPr>
            <p:spPr>
              <a:xfrm>
                <a:off x="6922107" y="3070606"/>
                <a:ext cx="918017" cy="240309"/>
              </a:xfrm>
              <a:custGeom>
                <a:avLst/>
                <a:gdLst/>
                <a:ahLst/>
                <a:cxnLst/>
                <a:rect l="l" t="t" r="r" b="b"/>
                <a:pathLst>
                  <a:path w="10727" h="2808" extrusionOk="0">
                    <a:moveTo>
                      <a:pt x="0" y="1"/>
                    </a:moveTo>
                    <a:lnTo>
                      <a:pt x="0" y="2783"/>
                    </a:lnTo>
                    <a:lnTo>
                      <a:pt x="10727" y="2808"/>
                    </a:lnTo>
                    <a:lnTo>
                      <a:pt x="10727" y="2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1;p41">
                <a:extLst>
                  <a:ext uri="{FF2B5EF4-FFF2-40B4-BE49-F238E27FC236}">
                    <a16:creationId xmlns:a16="http://schemas.microsoft.com/office/drawing/2014/main" id="{DD5E0801-14DD-FBCA-CB13-9DC027921AB9}"/>
                  </a:ext>
                </a:extLst>
              </p:cNvPr>
              <p:cNvSpPr/>
              <p:nvPr/>
            </p:nvSpPr>
            <p:spPr>
              <a:xfrm>
                <a:off x="6922107" y="3383745"/>
                <a:ext cx="1662306" cy="240394"/>
              </a:xfrm>
              <a:custGeom>
                <a:avLst/>
                <a:gdLst/>
                <a:ahLst/>
                <a:cxnLst/>
                <a:rect l="l" t="t" r="r" b="b"/>
                <a:pathLst>
                  <a:path w="19424" h="2809" extrusionOk="0">
                    <a:moveTo>
                      <a:pt x="0" y="1"/>
                    </a:moveTo>
                    <a:lnTo>
                      <a:pt x="0" y="2783"/>
                    </a:lnTo>
                    <a:lnTo>
                      <a:pt x="19424" y="2808"/>
                    </a:lnTo>
                    <a:lnTo>
                      <a:pt x="19424" y="5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922;p41">
              <a:extLst>
                <a:ext uri="{FF2B5EF4-FFF2-40B4-BE49-F238E27FC236}">
                  <a16:creationId xmlns:a16="http://schemas.microsoft.com/office/drawing/2014/main" id="{6CEF0BBE-6183-61BE-BCC4-864C21FE2CE9}"/>
                </a:ext>
              </a:extLst>
            </p:cNvPr>
            <p:cNvSpPr/>
            <p:nvPr/>
          </p:nvSpPr>
          <p:spPr>
            <a:xfrm>
              <a:off x="4984402" y="2655325"/>
              <a:ext cx="1361282"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73;p16">
            <a:extLst>
              <a:ext uri="{FF2B5EF4-FFF2-40B4-BE49-F238E27FC236}">
                <a16:creationId xmlns:a16="http://schemas.microsoft.com/office/drawing/2014/main" id="{63510927-786A-011E-C218-E86060F3E05B}"/>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504199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C1072-06B9-AA8F-A925-EADCE2481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F9FBC-19A3-63CF-8492-46773D66145B}"/>
              </a:ext>
            </a:extLst>
          </p:cNvPr>
          <p:cNvSpPr>
            <a:spLocks noGrp="1"/>
          </p:cNvSpPr>
          <p:nvPr>
            <p:ph type="ctrTitle"/>
          </p:nvPr>
        </p:nvSpPr>
        <p:spPr/>
        <p:txBody>
          <a:bodyPr/>
          <a:lstStyle/>
          <a:p>
            <a:r>
              <a:rPr lang="en" sz="1200" dirty="0"/>
              <a:t>Key Insights </a:t>
            </a:r>
            <a:r>
              <a:rPr lang="en" sz="1200"/>
              <a:t>of Number of Units by </a:t>
            </a:r>
            <a:r>
              <a:rPr lang="en" sz="1200" dirty="0"/>
              <a:t>Delivery Term </a:t>
            </a:r>
            <a:endParaRPr lang="en-US" dirty="0"/>
          </a:p>
        </p:txBody>
      </p:sp>
      <p:sp>
        <p:nvSpPr>
          <p:cNvPr id="3" name="Google Shape;1840;p40">
            <a:extLst>
              <a:ext uri="{FF2B5EF4-FFF2-40B4-BE49-F238E27FC236}">
                <a16:creationId xmlns:a16="http://schemas.microsoft.com/office/drawing/2014/main" id="{470C2F9D-A623-5313-3003-30E217EF3977}"/>
              </a:ext>
            </a:extLst>
          </p:cNvPr>
          <p:cNvSpPr txBox="1">
            <a:spLocks/>
          </p:cNvSpPr>
          <p:nvPr/>
        </p:nvSpPr>
        <p:spPr>
          <a:xfrm>
            <a:off x="4572000" y="1618917"/>
            <a:ext cx="3913198" cy="22286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shows the Number Of Units </a:t>
            </a:r>
            <a:r>
              <a:rPr lang="en-US" sz="1200" b="1" dirty="0">
                <a:solidFill>
                  <a:srgbClr val="434343"/>
                </a:solidFill>
                <a:latin typeface="Montserrat Black" panose="00000A00000000000000" pitchFamily="2" charset="0"/>
              </a:rPr>
              <a:t>by Delivery Term</a:t>
            </a:r>
            <a:r>
              <a:rPr lang="en-US" sz="1200" dirty="0">
                <a:solidFill>
                  <a:srgbClr val="434343"/>
                </a:solidFill>
                <a:latin typeface="Montserrat Black" panose="00000A00000000000000" pitchFamily="2" charset="0"/>
              </a:rPr>
              <a:t> for four categories of property finishing:</a:t>
            </a:r>
          </a:p>
          <a:p>
            <a:pPr marL="596900" lvl="1" indent="0" algn="l"/>
            <a:r>
              <a:rPr lang="en-US" sz="1200" b="1" dirty="0">
                <a:solidFill>
                  <a:srgbClr val="434343"/>
                </a:solidFill>
                <a:latin typeface="Montserrat Black" panose="00000A00000000000000" pitchFamily="2" charset="0"/>
              </a:rPr>
              <a:t>Finished</a:t>
            </a:r>
            <a:r>
              <a:rPr lang="en-US" sz="1200" dirty="0">
                <a:solidFill>
                  <a:srgbClr val="434343"/>
                </a:solidFill>
                <a:latin typeface="Montserrat Black" panose="00000A00000000000000" pitchFamily="2" charset="0"/>
              </a:rPr>
              <a:t>: 37%</a:t>
            </a:r>
          </a:p>
          <a:p>
            <a:pPr marL="594360" marR="0" indent="0" algn="l" rtl="0">
              <a:spcBef>
                <a:spcPts val="0"/>
              </a:spcBef>
              <a:spcAft>
                <a:spcPts val="0"/>
              </a:spcAft>
            </a:pPr>
            <a:r>
              <a:rPr lang="en-US"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Not Finished</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 27%</a:t>
            </a:r>
            <a:endParaRPr lang="en-US" sz="1600" dirty="0">
              <a:effectLst/>
            </a:endParaRPr>
          </a:p>
          <a:p>
            <a:pPr marL="594360" marR="0" indent="0" algn="l" rtl="0">
              <a:spcBef>
                <a:spcPts val="0"/>
              </a:spcBef>
              <a:spcAft>
                <a:spcPts val="0"/>
              </a:spcAft>
            </a:pPr>
            <a:r>
              <a:rPr lang="en-US"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Semi Finished</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 28%</a:t>
            </a:r>
            <a:endParaRPr lang="en-US" sz="1600" dirty="0">
              <a:effectLst/>
            </a:endParaRPr>
          </a:p>
          <a:p>
            <a:pPr marL="594360" marR="0" indent="0" algn="l" rtl="0">
              <a:spcBef>
                <a:spcPts val="0"/>
              </a:spcBef>
              <a:spcAft>
                <a:spcPts val="0"/>
              </a:spcAft>
            </a:pPr>
            <a:r>
              <a:rPr lang="en-US"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Core &amp; Shell</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 8%</a:t>
            </a:r>
            <a:endParaRPr lang="en-US" sz="1600" dirty="0">
              <a:effectLst/>
            </a:endParaRPr>
          </a:p>
          <a:p>
            <a:pPr algn="l">
              <a:buFont typeface="Arial" panose="020B0604020202020204" pitchFamily="34" charset="0"/>
              <a:buChar char="•"/>
            </a:pPr>
            <a:r>
              <a:rPr lang="en-US" sz="1200" dirty="0">
                <a:solidFill>
                  <a:srgbClr val="434343"/>
                </a:solidFill>
                <a:latin typeface="Montserrat Black" panose="00000A00000000000000" pitchFamily="2" charset="0"/>
              </a:rPr>
              <a:t>The largest portion is "Finished" at 37%, while "Core &amp; Shell" has the smallest shares at 8% each.</a:t>
            </a:r>
          </a:p>
          <a:p>
            <a:pPr marL="285750" indent="-285750" algn="l">
              <a:buFont typeface="Arial" panose="020B0604020202020204" pitchFamily="34" charset="0"/>
              <a:buChar char="•"/>
            </a:pPr>
            <a:endParaRPr lang="en-US" sz="1050" dirty="0"/>
          </a:p>
        </p:txBody>
      </p:sp>
      <p:grpSp>
        <p:nvGrpSpPr>
          <p:cNvPr id="6" name="Google Shape;2631;p64">
            <a:extLst>
              <a:ext uri="{FF2B5EF4-FFF2-40B4-BE49-F238E27FC236}">
                <a16:creationId xmlns:a16="http://schemas.microsoft.com/office/drawing/2014/main" id="{42EE7F81-F287-9CC0-D1DB-CA985F6120C3}"/>
              </a:ext>
            </a:extLst>
          </p:cNvPr>
          <p:cNvGrpSpPr/>
          <p:nvPr/>
        </p:nvGrpSpPr>
        <p:grpSpPr>
          <a:xfrm>
            <a:off x="8373759" y="67106"/>
            <a:ext cx="610221" cy="573724"/>
            <a:chOff x="5443781" y="1451888"/>
            <a:chExt cx="1272379" cy="1196278"/>
          </a:xfrm>
        </p:grpSpPr>
        <p:sp>
          <p:nvSpPr>
            <p:cNvPr id="9" name="Google Shape;2632;p64">
              <a:extLst>
                <a:ext uri="{FF2B5EF4-FFF2-40B4-BE49-F238E27FC236}">
                  <a16:creationId xmlns:a16="http://schemas.microsoft.com/office/drawing/2014/main" id="{4799DC8D-F0C4-40F4-C721-92F722ADDDED}"/>
                </a:ext>
              </a:extLst>
            </p:cNvPr>
            <p:cNvSpPr/>
            <p:nvPr/>
          </p:nvSpPr>
          <p:spPr>
            <a:xfrm>
              <a:off x="5519882" y="1451888"/>
              <a:ext cx="1196278" cy="1196278"/>
            </a:xfrm>
            <a:custGeom>
              <a:avLst/>
              <a:gdLst/>
              <a:ahLst/>
              <a:cxnLst/>
              <a:rect l="l" t="t" r="r" b="b"/>
              <a:pathLst>
                <a:path w="25214" h="25214" extrusionOk="0">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33;p64">
              <a:extLst>
                <a:ext uri="{FF2B5EF4-FFF2-40B4-BE49-F238E27FC236}">
                  <a16:creationId xmlns:a16="http://schemas.microsoft.com/office/drawing/2014/main" id="{17F4AD25-7EC7-DB0E-5F3E-D18B09F05413}"/>
                </a:ext>
              </a:extLst>
            </p:cNvPr>
            <p:cNvSpPr/>
            <p:nvPr/>
          </p:nvSpPr>
          <p:spPr>
            <a:xfrm>
              <a:off x="5840936" y="1451888"/>
              <a:ext cx="563647" cy="279498"/>
            </a:xfrm>
            <a:custGeom>
              <a:avLst/>
              <a:gdLst/>
              <a:ahLst/>
              <a:cxnLst/>
              <a:rect l="l" t="t" r="r" b="b"/>
              <a:pathLst>
                <a:path w="11880" h="5891" extrusionOk="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34;p64">
              <a:extLst>
                <a:ext uri="{FF2B5EF4-FFF2-40B4-BE49-F238E27FC236}">
                  <a16:creationId xmlns:a16="http://schemas.microsoft.com/office/drawing/2014/main" id="{2278001B-8ECF-9580-F269-099B453F0A90}"/>
                </a:ext>
              </a:extLst>
            </p:cNvPr>
            <p:cNvSpPr/>
            <p:nvPr/>
          </p:nvSpPr>
          <p:spPr>
            <a:xfrm>
              <a:off x="6390292" y="2078529"/>
              <a:ext cx="323480" cy="366323"/>
            </a:xfrm>
            <a:custGeom>
              <a:avLst/>
              <a:gdLst/>
              <a:ahLst/>
              <a:cxnLst/>
              <a:rect l="l" t="t" r="r" b="b"/>
              <a:pathLst>
                <a:path w="6818" h="7721" extrusionOk="0">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35;p64">
              <a:extLst>
                <a:ext uri="{FF2B5EF4-FFF2-40B4-BE49-F238E27FC236}">
                  <a16:creationId xmlns:a16="http://schemas.microsoft.com/office/drawing/2014/main" id="{2E9514A3-BCFD-A2C5-0ABA-3FD56C785E64}"/>
                </a:ext>
              </a:extLst>
            </p:cNvPr>
            <p:cNvSpPr/>
            <p:nvPr/>
          </p:nvSpPr>
          <p:spPr>
            <a:xfrm>
              <a:off x="5798094" y="2287805"/>
              <a:ext cx="770602" cy="360345"/>
            </a:xfrm>
            <a:custGeom>
              <a:avLst/>
              <a:gdLst/>
              <a:ahLst/>
              <a:cxnLst/>
              <a:rect l="l" t="t" r="r" b="b"/>
              <a:pathLst>
                <a:path w="16242" h="7595" extrusionOk="0">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36;p64">
              <a:extLst>
                <a:ext uri="{FF2B5EF4-FFF2-40B4-BE49-F238E27FC236}">
                  <a16:creationId xmlns:a16="http://schemas.microsoft.com/office/drawing/2014/main" id="{3B59B4EE-01EE-CD3B-145C-534BC41893A8}"/>
                </a:ext>
              </a:extLst>
            </p:cNvPr>
            <p:cNvSpPr/>
            <p:nvPr/>
          </p:nvSpPr>
          <p:spPr>
            <a:xfrm>
              <a:off x="5519882" y="1788408"/>
              <a:ext cx="404326" cy="768182"/>
            </a:xfrm>
            <a:custGeom>
              <a:avLst/>
              <a:gdLst/>
              <a:ahLst/>
              <a:cxnLst/>
              <a:rect l="l" t="t" r="r" b="b"/>
              <a:pathLst>
                <a:path w="8522" h="16191" extrusionOk="0">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7;p64">
              <a:extLst>
                <a:ext uri="{FF2B5EF4-FFF2-40B4-BE49-F238E27FC236}">
                  <a16:creationId xmlns:a16="http://schemas.microsoft.com/office/drawing/2014/main" id="{016F1652-CFDA-2D53-E4CF-0151E7D974CB}"/>
                </a:ext>
              </a:extLst>
            </p:cNvPr>
            <p:cNvSpPr/>
            <p:nvPr/>
          </p:nvSpPr>
          <p:spPr>
            <a:xfrm>
              <a:off x="5444967" y="1939423"/>
              <a:ext cx="23817" cy="66613"/>
            </a:xfrm>
            <a:custGeom>
              <a:avLst/>
              <a:gdLst/>
              <a:ahLst/>
              <a:cxnLst/>
              <a:rect l="l" t="t" r="r" b="b"/>
              <a:pathLst>
                <a:path w="502" h="1404" extrusionOk="0">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8;p64">
              <a:extLst>
                <a:ext uri="{FF2B5EF4-FFF2-40B4-BE49-F238E27FC236}">
                  <a16:creationId xmlns:a16="http://schemas.microsoft.com/office/drawing/2014/main" id="{E8994121-21CC-9664-4F99-F4CD8BC34E3C}"/>
                </a:ext>
              </a:extLst>
            </p:cNvPr>
            <p:cNvSpPr/>
            <p:nvPr/>
          </p:nvSpPr>
          <p:spPr>
            <a:xfrm>
              <a:off x="5443781" y="2036920"/>
              <a:ext cx="19073" cy="64241"/>
            </a:xfrm>
            <a:custGeom>
              <a:avLst/>
              <a:gdLst/>
              <a:ahLst/>
              <a:cxnLst/>
              <a:rect l="l" t="t" r="r" b="b"/>
              <a:pathLst>
                <a:path w="402" h="1354" extrusionOk="0">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39;p64">
              <a:extLst>
                <a:ext uri="{FF2B5EF4-FFF2-40B4-BE49-F238E27FC236}">
                  <a16:creationId xmlns:a16="http://schemas.microsoft.com/office/drawing/2014/main" id="{74FD5DCA-648D-16AB-35EB-1FACAE01D41A}"/>
                </a:ext>
              </a:extLst>
            </p:cNvPr>
            <p:cNvSpPr/>
            <p:nvPr/>
          </p:nvSpPr>
          <p:spPr>
            <a:xfrm>
              <a:off x="5448526" y="2130860"/>
              <a:ext cx="27376" cy="65427"/>
            </a:xfrm>
            <a:custGeom>
              <a:avLst/>
              <a:gdLst/>
              <a:ahLst/>
              <a:cxnLst/>
              <a:rect l="l" t="t" r="r" b="b"/>
              <a:pathLst>
                <a:path w="577" h="1379" extrusionOk="0">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40;p64">
              <a:extLst>
                <a:ext uri="{FF2B5EF4-FFF2-40B4-BE49-F238E27FC236}">
                  <a16:creationId xmlns:a16="http://schemas.microsoft.com/office/drawing/2014/main" id="{D7D693B4-0780-4E1E-F8AC-7FC36751F137}"/>
                </a:ext>
              </a:extLst>
            </p:cNvPr>
            <p:cNvSpPr/>
            <p:nvPr/>
          </p:nvSpPr>
          <p:spPr>
            <a:xfrm>
              <a:off x="5466365" y="2223613"/>
              <a:ext cx="34540" cy="66613"/>
            </a:xfrm>
            <a:custGeom>
              <a:avLst/>
              <a:gdLst/>
              <a:ahLst/>
              <a:cxnLst/>
              <a:rect l="l" t="t" r="r" b="b"/>
              <a:pathLst>
                <a:path w="728" h="1404" extrusionOk="0">
                  <a:moveTo>
                    <a:pt x="351" y="0"/>
                  </a:moveTo>
                  <a:lnTo>
                    <a:pt x="0" y="76"/>
                  </a:lnTo>
                  <a:lnTo>
                    <a:pt x="376" y="1404"/>
                  </a:lnTo>
                  <a:lnTo>
                    <a:pt x="727" y="1279"/>
                  </a:lnTo>
                  <a:lnTo>
                    <a:pt x="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41;p64">
              <a:extLst>
                <a:ext uri="{FF2B5EF4-FFF2-40B4-BE49-F238E27FC236}">
                  <a16:creationId xmlns:a16="http://schemas.microsoft.com/office/drawing/2014/main" id="{D2BBFD8A-1921-A7E7-C416-35F667337DF3}"/>
                </a:ext>
              </a:extLst>
            </p:cNvPr>
            <p:cNvSpPr/>
            <p:nvPr/>
          </p:nvSpPr>
          <p:spPr>
            <a:xfrm>
              <a:off x="5496112" y="2312808"/>
              <a:ext cx="41657" cy="65427"/>
            </a:xfrm>
            <a:custGeom>
              <a:avLst/>
              <a:gdLst/>
              <a:ahLst/>
              <a:cxnLst/>
              <a:rect l="l" t="t" r="r" b="b"/>
              <a:pathLst>
                <a:path w="878" h="1379" extrusionOk="0">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42;p64">
              <a:extLst>
                <a:ext uri="{FF2B5EF4-FFF2-40B4-BE49-F238E27FC236}">
                  <a16:creationId xmlns:a16="http://schemas.microsoft.com/office/drawing/2014/main" id="{98B1597C-0EEF-3FA3-711C-922254799E9E}"/>
                </a:ext>
              </a:extLst>
            </p:cNvPr>
            <p:cNvSpPr/>
            <p:nvPr/>
          </p:nvSpPr>
          <p:spPr>
            <a:xfrm>
              <a:off x="5536535" y="2398397"/>
              <a:ext cx="48773" cy="63054"/>
            </a:xfrm>
            <a:custGeom>
              <a:avLst/>
              <a:gdLst/>
              <a:ahLst/>
              <a:cxnLst/>
              <a:rect l="l" t="t" r="r" b="b"/>
              <a:pathLst>
                <a:path w="1028" h="1329" extrusionOk="0">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43;p64">
              <a:extLst>
                <a:ext uri="{FF2B5EF4-FFF2-40B4-BE49-F238E27FC236}">
                  <a16:creationId xmlns:a16="http://schemas.microsoft.com/office/drawing/2014/main" id="{D970001F-4A26-95F7-4113-978311D244A6}"/>
                </a:ext>
              </a:extLst>
            </p:cNvPr>
            <p:cNvSpPr/>
            <p:nvPr/>
          </p:nvSpPr>
          <p:spPr>
            <a:xfrm>
              <a:off x="5590004" y="2476869"/>
              <a:ext cx="53565" cy="60682"/>
            </a:xfrm>
            <a:custGeom>
              <a:avLst/>
              <a:gdLst/>
              <a:ahLst/>
              <a:cxnLst/>
              <a:rect l="l" t="t" r="r" b="b"/>
              <a:pathLst>
                <a:path w="1129" h="1279" extrusionOk="0">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73;p16">
            <a:extLst>
              <a:ext uri="{FF2B5EF4-FFF2-40B4-BE49-F238E27FC236}">
                <a16:creationId xmlns:a16="http://schemas.microsoft.com/office/drawing/2014/main" id="{7BDEA7E6-3D35-ADAA-D143-E4E4E27D9C65}"/>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2" action="ppaction://hlinksldjump">
                  <a:extLst>
                    <a:ext uri="{A12FA001-AC4F-418D-AE19-62706E023703}">
                      <ahyp:hlinkClr xmlns:ahyp="http://schemas.microsoft.com/office/drawing/2018/hyperlinkcolor" val="tx"/>
                    </a:ext>
                  </a:extLst>
                </a:hlinkClick>
              </a:rPr>
              <a:t>CONTENT TABLE </a:t>
            </a:r>
            <a:endParaRPr lang="en-US" dirty="0"/>
          </a:p>
        </p:txBody>
      </p:sp>
      <p:pic>
        <p:nvPicPr>
          <p:cNvPr id="5" name="Picture 4" descr="A graph of a pie chart&#10;&#10;Description automatically generated">
            <a:extLst>
              <a:ext uri="{FF2B5EF4-FFF2-40B4-BE49-F238E27FC236}">
                <a16:creationId xmlns:a16="http://schemas.microsoft.com/office/drawing/2014/main" id="{F532406A-95BC-D931-77E4-F5FAC9A650C7}"/>
              </a:ext>
            </a:extLst>
          </p:cNvPr>
          <p:cNvPicPr>
            <a:picLocks noChangeAspect="1"/>
          </p:cNvPicPr>
          <p:nvPr/>
        </p:nvPicPr>
        <p:blipFill>
          <a:blip r:embed="rId3"/>
          <a:stretch>
            <a:fillRect/>
          </a:stretch>
        </p:blipFill>
        <p:spPr>
          <a:xfrm>
            <a:off x="658802" y="1618917"/>
            <a:ext cx="3640353" cy="2550455"/>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4413F9AD-EDCC-7EBA-417C-F84DB0D74497}"/>
              </a:ext>
            </a:extLst>
          </p:cNvPr>
          <p:cNvPicPr>
            <a:picLocks noChangeAspect="1"/>
          </p:cNvPicPr>
          <p:nvPr/>
        </p:nvPicPr>
        <p:blipFill>
          <a:blip r:embed="rId4"/>
          <a:stretch>
            <a:fillRect/>
          </a:stretch>
        </p:blipFill>
        <p:spPr>
          <a:xfrm>
            <a:off x="658802" y="1618917"/>
            <a:ext cx="3959915" cy="2550455"/>
          </a:xfrm>
          <a:prstGeom prst="rect">
            <a:avLst/>
          </a:prstGeom>
        </p:spPr>
      </p:pic>
    </p:spTree>
    <p:extLst>
      <p:ext uri="{BB962C8B-B14F-4D97-AF65-F5344CB8AC3E}">
        <p14:creationId xmlns:p14="http://schemas.microsoft.com/office/powerpoint/2010/main" val="229433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4F3A4-217F-482B-6C4C-6623B193C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E2904-260C-7BA7-8597-BC4F03FBF989}"/>
              </a:ext>
            </a:extLst>
          </p:cNvPr>
          <p:cNvSpPr>
            <a:spLocks noGrp="1"/>
          </p:cNvSpPr>
          <p:nvPr>
            <p:ph type="ctrTitle"/>
          </p:nvPr>
        </p:nvSpPr>
        <p:spPr/>
        <p:txBody>
          <a:bodyPr/>
          <a:lstStyle/>
          <a:p>
            <a:r>
              <a:rPr lang="en" sz="1200" dirty="0"/>
              <a:t>Key Insights of Average Price by </a:t>
            </a:r>
            <a:r>
              <a:rPr lang="en-US" sz="1200" dirty="0"/>
              <a:t>Region and City</a:t>
            </a:r>
            <a:endParaRPr lang="en-US" dirty="0"/>
          </a:p>
        </p:txBody>
      </p:sp>
      <p:grpSp>
        <p:nvGrpSpPr>
          <p:cNvPr id="4" name="Google Shape;2400;p60">
            <a:extLst>
              <a:ext uri="{FF2B5EF4-FFF2-40B4-BE49-F238E27FC236}">
                <a16:creationId xmlns:a16="http://schemas.microsoft.com/office/drawing/2014/main" id="{DC09F568-51E9-6BE3-4C9C-B2A18A4BC9D5}"/>
              </a:ext>
            </a:extLst>
          </p:cNvPr>
          <p:cNvGrpSpPr/>
          <p:nvPr/>
        </p:nvGrpSpPr>
        <p:grpSpPr>
          <a:xfrm>
            <a:off x="8182266" y="273774"/>
            <a:ext cx="692292" cy="346173"/>
            <a:chOff x="3908639" y="2721642"/>
            <a:chExt cx="1910648" cy="955399"/>
          </a:xfrm>
        </p:grpSpPr>
        <p:sp>
          <p:nvSpPr>
            <p:cNvPr id="5" name="Google Shape;2401;p60">
              <a:extLst>
                <a:ext uri="{FF2B5EF4-FFF2-40B4-BE49-F238E27FC236}">
                  <a16:creationId xmlns:a16="http://schemas.microsoft.com/office/drawing/2014/main" id="{D6021AF6-D093-E9B3-4FD9-534773763299}"/>
                </a:ext>
              </a:extLst>
            </p:cNvPr>
            <p:cNvSpPr/>
            <p:nvPr/>
          </p:nvSpPr>
          <p:spPr>
            <a:xfrm>
              <a:off x="4030044" y="3252002"/>
              <a:ext cx="226844" cy="353589"/>
            </a:xfrm>
            <a:custGeom>
              <a:avLst/>
              <a:gdLst/>
              <a:ahLst/>
              <a:cxnLst/>
              <a:rect l="l" t="t" r="r" b="b"/>
              <a:pathLst>
                <a:path w="3184" h="4963" extrusionOk="0">
                  <a:moveTo>
                    <a:pt x="1" y="0"/>
                  </a:moveTo>
                  <a:lnTo>
                    <a:pt x="1" y="4963"/>
                  </a:lnTo>
                  <a:lnTo>
                    <a:pt x="3184" y="4963"/>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02;p60">
              <a:extLst>
                <a:ext uri="{FF2B5EF4-FFF2-40B4-BE49-F238E27FC236}">
                  <a16:creationId xmlns:a16="http://schemas.microsoft.com/office/drawing/2014/main" id="{4EB932B3-522A-9D3E-31B3-F60E6742F5CA}"/>
                </a:ext>
              </a:extLst>
            </p:cNvPr>
            <p:cNvSpPr/>
            <p:nvPr/>
          </p:nvSpPr>
          <p:spPr>
            <a:xfrm>
              <a:off x="4313964" y="3143066"/>
              <a:ext cx="226844" cy="462523"/>
            </a:xfrm>
            <a:custGeom>
              <a:avLst/>
              <a:gdLst/>
              <a:ahLst/>
              <a:cxnLst/>
              <a:rect l="l" t="t" r="r" b="b"/>
              <a:pathLst>
                <a:path w="3184" h="6492" extrusionOk="0">
                  <a:moveTo>
                    <a:pt x="1" y="1"/>
                  </a:moveTo>
                  <a:lnTo>
                    <a:pt x="1" y="6492"/>
                  </a:lnTo>
                  <a:lnTo>
                    <a:pt x="3184" y="6492"/>
                  </a:lnTo>
                  <a:lnTo>
                    <a:pt x="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03;p60">
              <a:extLst>
                <a:ext uri="{FF2B5EF4-FFF2-40B4-BE49-F238E27FC236}">
                  <a16:creationId xmlns:a16="http://schemas.microsoft.com/office/drawing/2014/main" id="{EA64379E-DEF2-3441-F5C8-9E94FE399E0F}"/>
                </a:ext>
              </a:extLst>
            </p:cNvPr>
            <p:cNvSpPr/>
            <p:nvPr/>
          </p:nvSpPr>
          <p:spPr>
            <a:xfrm>
              <a:off x="4590758" y="3034130"/>
              <a:ext cx="226844" cy="571456"/>
            </a:xfrm>
            <a:custGeom>
              <a:avLst/>
              <a:gdLst/>
              <a:ahLst/>
              <a:cxnLst/>
              <a:rect l="l" t="t" r="r" b="b"/>
              <a:pathLst>
                <a:path w="3184" h="8021" extrusionOk="0">
                  <a:moveTo>
                    <a:pt x="1" y="1"/>
                  </a:moveTo>
                  <a:lnTo>
                    <a:pt x="1" y="8021"/>
                  </a:lnTo>
                  <a:lnTo>
                    <a:pt x="3184" y="8021"/>
                  </a:lnTo>
                  <a:lnTo>
                    <a:pt x="3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04;p60">
              <a:extLst>
                <a:ext uri="{FF2B5EF4-FFF2-40B4-BE49-F238E27FC236}">
                  <a16:creationId xmlns:a16="http://schemas.microsoft.com/office/drawing/2014/main" id="{439E746E-CA65-DDCB-ABBA-A116B1D27AB3}"/>
                </a:ext>
              </a:extLst>
            </p:cNvPr>
            <p:cNvSpPr/>
            <p:nvPr/>
          </p:nvSpPr>
          <p:spPr>
            <a:xfrm>
              <a:off x="4880021" y="2873469"/>
              <a:ext cx="228625" cy="732114"/>
            </a:xfrm>
            <a:custGeom>
              <a:avLst/>
              <a:gdLst/>
              <a:ahLst/>
              <a:cxnLst/>
              <a:rect l="l" t="t" r="r" b="b"/>
              <a:pathLst>
                <a:path w="3209" h="10276" extrusionOk="0">
                  <a:moveTo>
                    <a:pt x="1" y="0"/>
                  </a:moveTo>
                  <a:lnTo>
                    <a:pt x="1" y="10276"/>
                  </a:lnTo>
                  <a:lnTo>
                    <a:pt x="3209" y="10276"/>
                  </a:lnTo>
                  <a:lnTo>
                    <a:pt x="3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05;p60">
              <a:extLst>
                <a:ext uri="{FF2B5EF4-FFF2-40B4-BE49-F238E27FC236}">
                  <a16:creationId xmlns:a16="http://schemas.microsoft.com/office/drawing/2014/main" id="{FE65C383-4E68-CE49-8AC2-E114366E1CFD}"/>
                </a:ext>
              </a:extLst>
            </p:cNvPr>
            <p:cNvSpPr/>
            <p:nvPr/>
          </p:nvSpPr>
          <p:spPr>
            <a:xfrm>
              <a:off x="5165721" y="3135941"/>
              <a:ext cx="226844" cy="469647"/>
            </a:xfrm>
            <a:custGeom>
              <a:avLst/>
              <a:gdLst/>
              <a:ahLst/>
              <a:cxnLst/>
              <a:rect l="l" t="t" r="r" b="b"/>
              <a:pathLst>
                <a:path w="3184" h="6592" extrusionOk="0">
                  <a:moveTo>
                    <a:pt x="1" y="0"/>
                  </a:moveTo>
                  <a:lnTo>
                    <a:pt x="1" y="6592"/>
                  </a:lnTo>
                  <a:lnTo>
                    <a:pt x="3184" y="6592"/>
                  </a:lnTo>
                  <a:lnTo>
                    <a:pt x="3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06;p60">
              <a:extLst>
                <a:ext uri="{FF2B5EF4-FFF2-40B4-BE49-F238E27FC236}">
                  <a16:creationId xmlns:a16="http://schemas.microsoft.com/office/drawing/2014/main" id="{3A179B01-A4C2-D449-26C6-49DAF6C20E44}"/>
                </a:ext>
              </a:extLst>
            </p:cNvPr>
            <p:cNvSpPr/>
            <p:nvPr/>
          </p:nvSpPr>
          <p:spPr>
            <a:xfrm>
              <a:off x="5465742" y="2721642"/>
              <a:ext cx="226844" cy="883937"/>
            </a:xfrm>
            <a:custGeom>
              <a:avLst/>
              <a:gdLst/>
              <a:ahLst/>
              <a:cxnLst/>
              <a:rect l="l" t="t" r="r" b="b"/>
              <a:pathLst>
                <a:path w="3184" h="12407" extrusionOk="0">
                  <a:moveTo>
                    <a:pt x="0" y="1"/>
                  </a:moveTo>
                  <a:lnTo>
                    <a:pt x="0" y="12407"/>
                  </a:lnTo>
                  <a:lnTo>
                    <a:pt x="3183" y="12407"/>
                  </a:lnTo>
                  <a:lnTo>
                    <a:pt x="3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407;p60">
              <a:extLst>
                <a:ext uri="{FF2B5EF4-FFF2-40B4-BE49-F238E27FC236}">
                  <a16:creationId xmlns:a16="http://schemas.microsoft.com/office/drawing/2014/main" id="{9763C832-B511-632C-6383-D6AAC925D8C3}"/>
                </a:ext>
              </a:extLst>
            </p:cNvPr>
            <p:cNvSpPr/>
            <p:nvPr/>
          </p:nvSpPr>
          <p:spPr>
            <a:xfrm>
              <a:off x="3908639" y="2869835"/>
              <a:ext cx="1910648" cy="807206"/>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840;p40">
            <a:extLst>
              <a:ext uri="{FF2B5EF4-FFF2-40B4-BE49-F238E27FC236}">
                <a16:creationId xmlns:a16="http://schemas.microsoft.com/office/drawing/2014/main" id="{6970EB2F-B328-A6E1-8A76-95E45A364EDA}"/>
              </a:ext>
            </a:extLst>
          </p:cNvPr>
          <p:cNvSpPr txBox="1">
            <a:spLocks/>
          </p:cNvSpPr>
          <p:nvPr/>
        </p:nvSpPr>
        <p:spPr>
          <a:xfrm>
            <a:off x="4915452" y="1451277"/>
            <a:ext cx="3913198" cy="30370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image presents a bar chart titled "Average Price by Region and City," showing the average prices in millions of Egyptian pounds (M EGP) for different regions in Egypt. Here is a summary of the data:</a:t>
            </a:r>
          </a:p>
          <a:p>
            <a:pPr lvl="1" algn="l"/>
            <a:r>
              <a:rPr lang="en-US" sz="1200" dirty="0">
                <a:solidFill>
                  <a:srgbClr val="434343"/>
                </a:solidFill>
                <a:latin typeface="Montserrat Black" panose="00000A00000000000000" pitchFamily="2" charset="0"/>
              </a:rPr>
              <a:t>Delta: 1.9M EGP</a:t>
            </a:r>
          </a:p>
          <a:p>
            <a:pPr lvl="1" algn="l"/>
            <a:r>
              <a:rPr lang="en-US" sz="1200" dirty="0">
                <a:solidFill>
                  <a:srgbClr val="434343"/>
                </a:solidFill>
                <a:latin typeface="Montserrat Black" panose="00000A00000000000000" pitchFamily="2" charset="0"/>
              </a:rPr>
              <a:t>Upper Egypt: 2.2M EGP</a:t>
            </a:r>
          </a:p>
          <a:p>
            <a:pPr lvl="1" algn="l"/>
            <a:r>
              <a:rPr lang="en-US" sz="1200" dirty="0">
                <a:solidFill>
                  <a:srgbClr val="434343"/>
                </a:solidFill>
                <a:latin typeface="Montserrat Black" panose="00000A00000000000000" pitchFamily="2" charset="0"/>
              </a:rPr>
              <a:t>Red Sea: 2.2M EGP</a:t>
            </a:r>
          </a:p>
          <a:p>
            <a:pPr lvl="1" algn="l"/>
            <a:r>
              <a:rPr lang="en-US" sz="1200" dirty="0">
                <a:solidFill>
                  <a:srgbClr val="434343"/>
                </a:solidFill>
                <a:latin typeface="Montserrat Black" panose="00000A00000000000000" pitchFamily="2" charset="0"/>
              </a:rPr>
              <a:t>Mediterranean: 3.7M EGP</a:t>
            </a:r>
          </a:p>
          <a:p>
            <a:pPr lvl="1" algn="l"/>
            <a:r>
              <a:rPr lang="en-US" sz="1200" dirty="0">
                <a:solidFill>
                  <a:srgbClr val="434343"/>
                </a:solidFill>
                <a:latin typeface="Montserrat Black" panose="00000A00000000000000" pitchFamily="2" charset="0"/>
              </a:rPr>
              <a:t>West Cairo: 5.0M EGP</a:t>
            </a:r>
          </a:p>
          <a:p>
            <a:pPr lvl="1" algn="l"/>
            <a:r>
              <a:rPr lang="en-US" sz="1200" dirty="0">
                <a:solidFill>
                  <a:srgbClr val="434343"/>
                </a:solidFill>
                <a:latin typeface="Montserrat Black" panose="00000A00000000000000" pitchFamily="2" charset="0"/>
              </a:rPr>
              <a:t>East Cairo: 5.8M EGP</a:t>
            </a:r>
          </a:p>
          <a:p>
            <a:pPr lvl="1" algn="l"/>
            <a:r>
              <a:rPr lang="en-US" sz="1200" dirty="0">
                <a:solidFill>
                  <a:srgbClr val="434343"/>
                </a:solidFill>
                <a:latin typeface="Montserrat Black" panose="00000A00000000000000" pitchFamily="2" charset="0"/>
              </a:rPr>
              <a:t>East Cairo has the highest average</a:t>
            </a:r>
          </a:p>
          <a:p>
            <a:pPr lvl="1" algn="l"/>
            <a:r>
              <a:rPr lang="en-US" sz="1200" dirty="0">
                <a:solidFill>
                  <a:srgbClr val="434343"/>
                </a:solidFill>
                <a:latin typeface="Montserrat Black" panose="00000A00000000000000" pitchFamily="2" charset="0"/>
                <a:cs typeface="Times New Roman" panose="02020603050405020304" pitchFamily="18" charset="0"/>
              </a:rPr>
              <a:t>price, while Delta has the lowest.</a:t>
            </a:r>
            <a:endParaRPr lang="en-US" sz="1050" dirty="0">
              <a:solidFill>
                <a:srgbClr val="434343"/>
              </a:solidFill>
              <a:latin typeface="Montserrat Black" panose="00000A00000000000000" pitchFamily="2" charset="0"/>
              <a:cs typeface="Times New Roman" panose="02020603050405020304" pitchFamily="18" charset="0"/>
            </a:endParaRPr>
          </a:p>
        </p:txBody>
      </p:sp>
      <p:pic>
        <p:nvPicPr>
          <p:cNvPr id="22" name="Picture 21">
            <a:extLst>
              <a:ext uri="{FF2B5EF4-FFF2-40B4-BE49-F238E27FC236}">
                <a16:creationId xmlns:a16="http://schemas.microsoft.com/office/drawing/2014/main" id="{D9C84E3E-36F0-4793-E6FE-79E1900379CD}"/>
              </a:ext>
            </a:extLst>
          </p:cNvPr>
          <p:cNvPicPr>
            <a:picLocks noChangeAspect="1"/>
          </p:cNvPicPr>
          <p:nvPr/>
        </p:nvPicPr>
        <p:blipFill>
          <a:blip r:embed="rId2"/>
          <a:stretch>
            <a:fillRect/>
          </a:stretch>
        </p:blipFill>
        <p:spPr>
          <a:xfrm>
            <a:off x="790975" y="1680090"/>
            <a:ext cx="4151743" cy="2262423"/>
          </a:xfrm>
          <a:prstGeom prst="rect">
            <a:avLst/>
          </a:prstGeom>
          <a:ln>
            <a:solidFill>
              <a:schemeClr val="accent1">
                <a:lumMod val="50000"/>
              </a:schemeClr>
            </a:solidFill>
          </a:ln>
        </p:spPr>
      </p:pic>
      <p:sp>
        <p:nvSpPr>
          <p:cNvPr id="23" name="Google Shape;173;p16">
            <a:extLst>
              <a:ext uri="{FF2B5EF4-FFF2-40B4-BE49-F238E27FC236}">
                <a16:creationId xmlns:a16="http://schemas.microsoft.com/office/drawing/2014/main" id="{EDD36149-4045-38EA-08E6-CDBBDF817BCA}"/>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82393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a:extLst>
            <a:ext uri="{FF2B5EF4-FFF2-40B4-BE49-F238E27FC236}">
              <a16:creationId xmlns:a16="http://schemas.microsoft.com/office/drawing/2014/main" id="{EFBF0641-CBEA-84CF-02E4-8B3D10CCA650}"/>
            </a:ext>
          </a:extLst>
        </p:cNvPr>
        <p:cNvGrpSpPr/>
        <p:nvPr/>
      </p:nvGrpSpPr>
      <p:grpSpPr>
        <a:xfrm>
          <a:off x="0" y="0"/>
          <a:ext cx="0" cy="0"/>
          <a:chOff x="0" y="0"/>
          <a:chExt cx="0" cy="0"/>
        </a:xfrm>
      </p:grpSpPr>
      <p:sp>
        <p:nvSpPr>
          <p:cNvPr id="20" name="Google Shape;156;p16">
            <a:extLst>
              <a:ext uri="{FF2B5EF4-FFF2-40B4-BE49-F238E27FC236}">
                <a16:creationId xmlns:a16="http://schemas.microsoft.com/office/drawing/2014/main" id="{CC90BF50-A44B-B073-D974-48DA7C5BE4A3}"/>
              </a:ext>
            </a:extLst>
          </p:cNvPr>
          <p:cNvSpPr/>
          <p:nvPr/>
        </p:nvSpPr>
        <p:spPr>
          <a:xfrm>
            <a:off x="1927783" y="3054594"/>
            <a:ext cx="667512" cy="576072"/>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a:extLst>
              <a:ext uri="{FF2B5EF4-FFF2-40B4-BE49-F238E27FC236}">
                <a16:creationId xmlns:a16="http://schemas.microsoft.com/office/drawing/2014/main" id="{3099FB3F-91CF-D9E3-2365-9AEF3FD191E1}"/>
              </a:ext>
            </a:extLst>
          </p:cNvPr>
          <p:cNvSpPr txBox="1">
            <a:spLocks noGrp="1"/>
          </p:cNvSpPr>
          <p:nvPr>
            <p:ph type="ctrTitle" idx="15"/>
          </p:nvPr>
        </p:nvSpPr>
        <p:spPr>
          <a:xfrm>
            <a:off x="790975" y="636843"/>
            <a:ext cx="5012400" cy="39725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TEAM MEMBERS</a:t>
            </a:r>
          </a:p>
        </p:txBody>
      </p:sp>
      <p:sp>
        <p:nvSpPr>
          <p:cNvPr id="153" name="Google Shape;153;p16">
            <a:extLst>
              <a:ext uri="{FF2B5EF4-FFF2-40B4-BE49-F238E27FC236}">
                <a16:creationId xmlns:a16="http://schemas.microsoft.com/office/drawing/2014/main" id="{07314CB4-136B-AF73-DEFB-2B201FA1A89E}"/>
              </a:ext>
            </a:extLst>
          </p:cNvPr>
          <p:cNvSpPr/>
          <p:nvPr/>
        </p:nvSpPr>
        <p:spPr>
          <a:xfrm>
            <a:off x="133675" y="429282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a:extLst>
              <a:ext uri="{FF2B5EF4-FFF2-40B4-BE49-F238E27FC236}">
                <a16:creationId xmlns:a16="http://schemas.microsoft.com/office/drawing/2014/main" id="{E869B720-3ECC-FD36-CFF8-D54DB884CA5B}"/>
              </a:ext>
            </a:extLst>
          </p:cNvPr>
          <p:cNvSpPr/>
          <p:nvPr/>
        </p:nvSpPr>
        <p:spPr>
          <a:xfrm>
            <a:off x="6350252" y="1230822"/>
            <a:ext cx="666734" cy="572274"/>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a:extLst>
              <a:ext uri="{FF2B5EF4-FFF2-40B4-BE49-F238E27FC236}">
                <a16:creationId xmlns:a16="http://schemas.microsoft.com/office/drawing/2014/main" id="{5ECEE4C6-C4C5-9363-3A95-EEFB97B999E9}"/>
              </a:ext>
            </a:extLst>
          </p:cNvPr>
          <p:cNvSpPr txBox="1">
            <a:spLocks noGrp="1"/>
          </p:cNvSpPr>
          <p:nvPr>
            <p:ph type="title" idx="2"/>
          </p:nvPr>
        </p:nvSpPr>
        <p:spPr>
          <a:xfrm>
            <a:off x="5933506" y="1225296"/>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solidFill>
                <a:srgbClr val="FFFFFF"/>
              </a:solidFill>
            </a:endParaRPr>
          </a:p>
        </p:txBody>
      </p:sp>
      <p:sp>
        <p:nvSpPr>
          <p:cNvPr id="156" name="Google Shape;156;p16">
            <a:extLst>
              <a:ext uri="{FF2B5EF4-FFF2-40B4-BE49-F238E27FC236}">
                <a16:creationId xmlns:a16="http://schemas.microsoft.com/office/drawing/2014/main" id="{D1AA34C2-7983-C26A-18D6-B827671FDDC0}"/>
              </a:ext>
            </a:extLst>
          </p:cNvPr>
          <p:cNvSpPr/>
          <p:nvPr/>
        </p:nvSpPr>
        <p:spPr>
          <a:xfrm>
            <a:off x="432775" y="4505527"/>
            <a:ext cx="500843" cy="470898"/>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a:extLst>
              <a:ext uri="{FF2B5EF4-FFF2-40B4-BE49-F238E27FC236}">
                <a16:creationId xmlns:a16="http://schemas.microsoft.com/office/drawing/2014/main" id="{EF5AFB11-99CA-8386-934B-48C4A841B652}"/>
              </a:ext>
            </a:extLst>
          </p:cNvPr>
          <p:cNvSpPr txBox="1">
            <a:spLocks noGrp="1"/>
          </p:cNvSpPr>
          <p:nvPr>
            <p:ph type="title" idx="8"/>
          </p:nvPr>
        </p:nvSpPr>
        <p:spPr>
          <a:xfrm>
            <a:off x="1527194" y="3054594"/>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2" name="Google Shape;162;p16">
            <a:extLst>
              <a:ext uri="{FF2B5EF4-FFF2-40B4-BE49-F238E27FC236}">
                <a16:creationId xmlns:a16="http://schemas.microsoft.com/office/drawing/2014/main" id="{272BFB38-BC6B-27D1-A38C-D12435E563C4}"/>
              </a:ext>
            </a:extLst>
          </p:cNvPr>
          <p:cNvSpPr txBox="1">
            <a:spLocks noGrp="1"/>
          </p:cNvSpPr>
          <p:nvPr>
            <p:ph type="ctrTitle" idx="6"/>
          </p:nvPr>
        </p:nvSpPr>
        <p:spPr>
          <a:xfrm>
            <a:off x="1304940" y="3657600"/>
            <a:ext cx="2395728" cy="3931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Mohamed Hakam</a:t>
            </a:r>
            <a:endParaRPr sz="1400" dirty="0"/>
          </a:p>
        </p:txBody>
      </p:sp>
      <p:sp>
        <p:nvSpPr>
          <p:cNvPr id="164" name="Google Shape;164;p16">
            <a:extLst>
              <a:ext uri="{FF2B5EF4-FFF2-40B4-BE49-F238E27FC236}">
                <a16:creationId xmlns:a16="http://schemas.microsoft.com/office/drawing/2014/main" id="{57370771-FF4C-7F5D-317C-021733D9AC24}"/>
              </a:ext>
            </a:extLst>
          </p:cNvPr>
          <p:cNvSpPr txBox="1">
            <a:spLocks noGrp="1"/>
          </p:cNvSpPr>
          <p:nvPr>
            <p:ph type="title" idx="18"/>
          </p:nvPr>
        </p:nvSpPr>
        <p:spPr>
          <a:xfrm>
            <a:off x="1527194" y="1228925"/>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16">
            <a:extLst>
              <a:ext uri="{FF2B5EF4-FFF2-40B4-BE49-F238E27FC236}">
                <a16:creationId xmlns:a16="http://schemas.microsoft.com/office/drawing/2014/main" id="{FB68B6B3-4D20-B653-5F99-B98397A3BF96}"/>
              </a:ext>
            </a:extLst>
          </p:cNvPr>
          <p:cNvSpPr txBox="1">
            <a:spLocks noGrp="1"/>
          </p:cNvSpPr>
          <p:nvPr>
            <p:ph type="ctrTitle" idx="16"/>
          </p:nvPr>
        </p:nvSpPr>
        <p:spPr>
          <a:xfrm>
            <a:off x="1304940" y="1830304"/>
            <a:ext cx="2392800" cy="3972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t>Haneen Hossam</a:t>
            </a:r>
            <a:endParaRPr sz="1400" dirty="0"/>
          </a:p>
        </p:txBody>
      </p:sp>
      <p:sp>
        <p:nvSpPr>
          <p:cNvPr id="168" name="Google Shape;168;p16">
            <a:extLst>
              <a:ext uri="{FF2B5EF4-FFF2-40B4-BE49-F238E27FC236}">
                <a16:creationId xmlns:a16="http://schemas.microsoft.com/office/drawing/2014/main" id="{E6DF4541-ECD2-5D64-EE17-1AECE65E4960}"/>
              </a:ext>
            </a:extLst>
          </p:cNvPr>
          <p:cNvSpPr txBox="1">
            <a:spLocks noGrp="1"/>
          </p:cNvSpPr>
          <p:nvPr>
            <p:ph type="ctrTitle" idx="19"/>
          </p:nvPr>
        </p:nvSpPr>
        <p:spPr>
          <a:xfrm>
            <a:off x="5691275" y="3657600"/>
            <a:ext cx="2395728" cy="3931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Ahmed Elkomy</a:t>
            </a:r>
            <a:endParaRPr sz="1400" dirty="0"/>
          </a:p>
        </p:txBody>
      </p:sp>
      <p:sp>
        <p:nvSpPr>
          <p:cNvPr id="170" name="Google Shape;170;p16">
            <a:extLst>
              <a:ext uri="{FF2B5EF4-FFF2-40B4-BE49-F238E27FC236}">
                <a16:creationId xmlns:a16="http://schemas.microsoft.com/office/drawing/2014/main" id="{D3C8BB61-BA8A-C682-B479-9FF6E071C324}"/>
              </a:ext>
            </a:extLst>
          </p:cNvPr>
          <p:cNvSpPr txBox="1">
            <a:spLocks noGrp="1"/>
          </p:cNvSpPr>
          <p:nvPr>
            <p:ph type="title" idx="21"/>
          </p:nvPr>
        </p:nvSpPr>
        <p:spPr>
          <a:xfrm>
            <a:off x="5933506" y="3054594"/>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1" name="Google Shape;171;p16">
            <a:extLst>
              <a:ext uri="{FF2B5EF4-FFF2-40B4-BE49-F238E27FC236}">
                <a16:creationId xmlns:a16="http://schemas.microsoft.com/office/drawing/2014/main" id="{10777CAF-329F-FD76-751D-22BDDF38B292}"/>
              </a:ext>
            </a:extLst>
          </p:cNvPr>
          <p:cNvSpPr txBox="1">
            <a:spLocks noGrp="1"/>
          </p:cNvSpPr>
          <p:nvPr>
            <p:ph type="ctrTitle"/>
          </p:nvPr>
        </p:nvSpPr>
        <p:spPr>
          <a:xfrm>
            <a:off x="5691275" y="1828800"/>
            <a:ext cx="2395728" cy="3887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Hadeel Ayman</a:t>
            </a:r>
            <a:endParaRPr sz="1400" dirty="0"/>
          </a:p>
        </p:txBody>
      </p:sp>
      <p:grpSp>
        <p:nvGrpSpPr>
          <p:cNvPr id="174" name="Google Shape;174;p16">
            <a:extLst>
              <a:ext uri="{FF2B5EF4-FFF2-40B4-BE49-F238E27FC236}">
                <a16:creationId xmlns:a16="http://schemas.microsoft.com/office/drawing/2014/main" id="{D5A89894-F33A-9192-1952-B68F86416886}"/>
              </a:ext>
            </a:extLst>
          </p:cNvPr>
          <p:cNvGrpSpPr/>
          <p:nvPr/>
        </p:nvGrpSpPr>
        <p:grpSpPr>
          <a:xfrm>
            <a:off x="8229646" y="3183594"/>
            <a:ext cx="1038447" cy="2176554"/>
            <a:chOff x="2106350" y="2477950"/>
            <a:chExt cx="872425" cy="1828576"/>
          </a:xfrm>
        </p:grpSpPr>
        <p:sp>
          <p:nvSpPr>
            <p:cNvPr id="175" name="Google Shape;175;p16">
              <a:extLst>
                <a:ext uri="{FF2B5EF4-FFF2-40B4-BE49-F238E27FC236}">
                  <a16:creationId xmlns:a16="http://schemas.microsoft.com/office/drawing/2014/main" id="{5875E700-37D8-D91C-EE7E-83CC2C1E6065}"/>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02FA5C1F-1C91-9FD1-9D0E-DCE39D663FDB}"/>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6">
            <a:extLst>
              <a:ext uri="{FF2B5EF4-FFF2-40B4-BE49-F238E27FC236}">
                <a16:creationId xmlns:a16="http://schemas.microsoft.com/office/drawing/2014/main" id="{9D58A34D-C2E1-28E2-6974-E019C8DD41F2}"/>
              </a:ext>
            </a:extLst>
          </p:cNvPr>
          <p:cNvGrpSpPr/>
          <p:nvPr/>
        </p:nvGrpSpPr>
        <p:grpSpPr>
          <a:xfrm>
            <a:off x="8084918" y="4138811"/>
            <a:ext cx="755602" cy="1299808"/>
            <a:chOff x="5609750" y="3138575"/>
            <a:chExt cx="634800" cy="1092000"/>
          </a:xfrm>
        </p:grpSpPr>
        <p:sp>
          <p:nvSpPr>
            <p:cNvPr id="178" name="Google Shape;178;p16">
              <a:extLst>
                <a:ext uri="{FF2B5EF4-FFF2-40B4-BE49-F238E27FC236}">
                  <a16:creationId xmlns:a16="http://schemas.microsoft.com/office/drawing/2014/main" id="{7E7D3953-9021-F2FE-419F-62EC869506A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87378C7B-8C44-8BB2-1270-23D0A5A4BB0D}"/>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3;p16">
            <a:extLst>
              <a:ext uri="{FF2B5EF4-FFF2-40B4-BE49-F238E27FC236}">
                <a16:creationId xmlns:a16="http://schemas.microsoft.com/office/drawing/2014/main" id="{A779C224-D565-7CD6-3066-C730DCCB0330}"/>
              </a:ext>
            </a:extLst>
          </p:cNvPr>
          <p:cNvSpPr txBox="1">
            <a:spLocks/>
          </p:cNvSpPr>
          <p:nvPr/>
        </p:nvSpPr>
        <p:spPr>
          <a:xfrm>
            <a:off x="7068496" y="-38754"/>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752675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93426-F4CC-CB34-63EE-2580023C6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3A024-874E-AD46-EAF0-439CC47C795A}"/>
              </a:ext>
            </a:extLst>
          </p:cNvPr>
          <p:cNvSpPr>
            <a:spLocks noGrp="1"/>
          </p:cNvSpPr>
          <p:nvPr>
            <p:ph type="ctrTitle"/>
          </p:nvPr>
        </p:nvSpPr>
        <p:spPr/>
        <p:txBody>
          <a:bodyPr/>
          <a:lstStyle/>
          <a:p>
            <a:r>
              <a:rPr lang="en" sz="1200" dirty="0"/>
              <a:t>Key Insights of Average </a:t>
            </a:r>
            <a:r>
              <a:rPr lang="en-US" sz="1200" dirty="0"/>
              <a:t>Area and Average Price by Level</a:t>
            </a:r>
            <a:endParaRPr lang="en-US" dirty="0"/>
          </a:p>
        </p:txBody>
      </p:sp>
      <p:sp>
        <p:nvSpPr>
          <p:cNvPr id="3" name="Google Shape;1840;p40">
            <a:extLst>
              <a:ext uri="{FF2B5EF4-FFF2-40B4-BE49-F238E27FC236}">
                <a16:creationId xmlns:a16="http://schemas.microsoft.com/office/drawing/2014/main" id="{EAFC9FD6-1ECD-954E-2856-8AFEB2B05C7A}"/>
              </a:ext>
            </a:extLst>
          </p:cNvPr>
          <p:cNvSpPr txBox="1">
            <a:spLocks/>
          </p:cNvSpPr>
          <p:nvPr/>
        </p:nvSpPr>
        <p:spPr>
          <a:xfrm>
            <a:off x="4884419" y="1559916"/>
            <a:ext cx="4050817" cy="2985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compares Average Area and Average Price by building level:</a:t>
            </a:r>
          </a:p>
          <a:p>
            <a:pPr algn="l"/>
            <a:endParaRPr lang="en-US" sz="1200" dirty="0">
              <a:solidFill>
                <a:srgbClr val="434343"/>
              </a:solidFill>
              <a:latin typeface="Montserrat Black" panose="00000A00000000000000" pitchFamily="2" charset="0"/>
            </a:endParaRPr>
          </a:p>
          <a:p>
            <a:pPr algn="l"/>
            <a:r>
              <a:rPr lang="en-US" sz="1100" dirty="0">
                <a:solidFill>
                  <a:srgbClr val="434343"/>
                </a:solidFill>
                <a:latin typeface="Montserrat Black" panose="00000A00000000000000" pitchFamily="2" charset="0"/>
              </a:rPr>
              <a:t>For levels 1st to 9th, both area and price remain relatively stable.</a:t>
            </a:r>
          </a:p>
          <a:p>
            <a:pPr algn="l"/>
            <a:r>
              <a:rPr lang="en-US" sz="1100" dirty="0">
                <a:solidFill>
                  <a:srgbClr val="434343"/>
                </a:solidFill>
                <a:latin typeface="Montserrat Black" panose="00000A00000000000000" pitchFamily="2" charset="0"/>
              </a:rPr>
              <a:t>On the Highest level, there is a sharp spike in both average area and price, reaching up to 300-meter square in area and 5M EGP in price.</a:t>
            </a:r>
          </a:p>
          <a:p>
            <a:pPr algn="l"/>
            <a:r>
              <a:rPr lang="en-US" sz="1100" dirty="0">
                <a:solidFill>
                  <a:srgbClr val="434343"/>
                </a:solidFill>
                <a:latin typeface="Montserrat Black" panose="00000A00000000000000" pitchFamily="2" charset="0"/>
              </a:rPr>
              <a:t>The Ground level shows no significant change in either measure.</a:t>
            </a:r>
          </a:p>
          <a:p>
            <a:pPr algn="l"/>
            <a:r>
              <a:rPr lang="en-US" sz="1100" dirty="0">
                <a:solidFill>
                  <a:srgbClr val="434343"/>
                </a:solidFill>
                <a:latin typeface="Montserrat Black" panose="00000A00000000000000" pitchFamily="2" charset="0"/>
              </a:rPr>
              <a:t>The highest level has the largest area and price, while other levels remain consistent.</a:t>
            </a:r>
          </a:p>
        </p:txBody>
      </p:sp>
      <p:grpSp>
        <p:nvGrpSpPr>
          <p:cNvPr id="6" name="Google Shape;2446;p60">
            <a:extLst>
              <a:ext uri="{FF2B5EF4-FFF2-40B4-BE49-F238E27FC236}">
                <a16:creationId xmlns:a16="http://schemas.microsoft.com/office/drawing/2014/main" id="{855C8723-C256-4E8F-FA25-07463396193F}"/>
              </a:ext>
            </a:extLst>
          </p:cNvPr>
          <p:cNvGrpSpPr/>
          <p:nvPr/>
        </p:nvGrpSpPr>
        <p:grpSpPr>
          <a:xfrm>
            <a:off x="8181538" y="175260"/>
            <a:ext cx="867920" cy="458891"/>
            <a:chOff x="6526311" y="1201576"/>
            <a:chExt cx="1644077" cy="799437"/>
          </a:xfrm>
        </p:grpSpPr>
        <p:sp>
          <p:nvSpPr>
            <p:cNvPr id="9" name="Google Shape;2447;p60">
              <a:extLst>
                <a:ext uri="{FF2B5EF4-FFF2-40B4-BE49-F238E27FC236}">
                  <a16:creationId xmlns:a16="http://schemas.microsoft.com/office/drawing/2014/main" id="{2D67BD94-269B-32C4-13BF-7B73B40F85F7}"/>
                </a:ext>
              </a:extLst>
            </p:cNvPr>
            <p:cNvSpPr/>
            <p:nvPr/>
          </p:nvSpPr>
          <p:spPr>
            <a:xfrm>
              <a:off x="6526311" y="1306513"/>
              <a:ext cx="1644077"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8;p60">
              <a:extLst>
                <a:ext uri="{FF2B5EF4-FFF2-40B4-BE49-F238E27FC236}">
                  <a16:creationId xmlns:a16="http://schemas.microsoft.com/office/drawing/2014/main" id="{6A21310B-C1DD-7553-1E26-774D3F750853}"/>
                </a:ext>
              </a:extLst>
            </p:cNvPr>
            <p:cNvSpPr/>
            <p:nvPr/>
          </p:nvSpPr>
          <p:spPr>
            <a:xfrm>
              <a:off x="6611548" y="1201576"/>
              <a:ext cx="1346970" cy="666984"/>
            </a:xfrm>
            <a:custGeom>
              <a:avLst/>
              <a:gdLst/>
              <a:ahLst/>
              <a:cxnLst/>
              <a:rect l="l" t="t" r="r" b="b"/>
              <a:pathLst>
                <a:path w="30252" h="14980" extrusionOk="0">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9;p60">
              <a:extLst>
                <a:ext uri="{FF2B5EF4-FFF2-40B4-BE49-F238E27FC236}">
                  <a16:creationId xmlns:a16="http://schemas.microsoft.com/office/drawing/2014/main" id="{88C31C68-4161-4914-A02C-561E965E3463}"/>
                </a:ext>
              </a:extLst>
            </p:cNvPr>
            <p:cNvSpPr/>
            <p:nvPr/>
          </p:nvSpPr>
          <p:spPr>
            <a:xfrm>
              <a:off x="6611548" y="1230161"/>
              <a:ext cx="1342473" cy="685284"/>
            </a:xfrm>
            <a:custGeom>
              <a:avLst/>
              <a:gdLst/>
              <a:ahLst/>
              <a:cxnLst/>
              <a:rect l="l" t="t" r="r" b="b"/>
              <a:pathLst>
                <a:path w="30151" h="15391" extrusionOk="0">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60">
              <a:extLst>
                <a:ext uri="{FF2B5EF4-FFF2-40B4-BE49-F238E27FC236}">
                  <a16:creationId xmlns:a16="http://schemas.microsoft.com/office/drawing/2014/main" id="{05A0E32B-13AC-237F-6AA0-EDE916320F72}"/>
                </a:ext>
              </a:extLst>
            </p:cNvPr>
            <p:cNvSpPr/>
            <p:nvPr/>
          </p:nvSpPr>
          <p:spPr>
            <a:xfrm>
              <a:off x="6611548" y="1420902"/>
              <a:ext cx="1346970" cy="494539"/>
            </a:xfrm>
            <a:custGeom>
              <a:avLst/>
              <a:gdLst/>
              <a:ahLst/>
              <a:cxnLst/>
              <a:rect l="l" t="t" r="r" b="b"/>
              <a:pathLst>
                <a:path w="30252" h="11107" extrusionOk="0">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37436141-283F-D34A-D0DC-C22BBD99D9E4}"/>
              </a:ext>
            </a:extLst>
          </p:cNvPr>
          <p:cNvPicPr>
            <a:picLocks noChangeAspect="1"/>
          </p:cNvPicPr>
          <p:nvPr/>
        </p:nvPicPr>
        <p:blipFill>
          <a:blip r:embed="rId2"/>
          <a:stretch>
            <a:fillRect/>
          </a:stretch>
        </p:blipFill>
        <p:spPr>
          <a:xfrm>
            <a:off x="965495" y="1628676"/>
            <a:ext cx="3781765" cy="2366325"/>
          </a:xfrm>
          <a:prstGeom prst="rect">
            <a:avLst/>
          </a:prstGeom>
          <a:ln>
            <a:solidFill>
              <a:schemeClr val="tx2">
                <a:lumMod val="50000"/>
              </a:schemeClr>
            </a:solidFill>
          </a:ln>
        </p:spPr>
      </p:pic>
      <p:sp>
        <p:nvSpPr>
          <p:cNvPr id="15" name="Google Shape;173;p16">
            <a:extLst>
              <a:ext uri="{FF2B5EF4-FFF2-40B4-BE49-F238E27FC236}">
                <a16:creationId xmlns:a16="http://schemas.microsoft.com/office/drawing/2014/main" id="{7472D40C-1827-049D-063D-31D2394402F8}"/>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58874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74C09-7022-B178-FB05-FF9BA18AD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03796-7DAC-B1B5-97F9-41D5ED7FCD41}"/>
              </a:ext>
            </a:extLst>
          </p:cNvPr>
          <p:cNvSpPr>
            <a:spLocks noGrp="1"/>
          </p:cNvSpPr>
          <p:nvPr>
            <p:ph type="ctrTitle"/>
          </p:nvPr>
        </p:nvSpPr>
        <p:spPr/>
        <p:txBody>
          <a:bodyPr/>
          <a:lstStyle/>
          <a:p>
            <a:r>
              <a:rPr lang="en" sz="1200" dirty="0"/>
              <a:t>Key Insights of Number of Units by Delivery </a:t>
            </a:r>
            <a:r>
              <a:rPr lang="en-US" sz="1200" dirty="0"/>
              <a:t>Year</a:t>
            </a:r>
            <a:endParaRPr lang="en-US" dirty="0"/>
          </a:p>
        </p:txBody>
      </p:sp>
      <p:sp>
        <p:nvSpPr>
          <p:cNvPr id="3" name="Google Shape;1840;p40">
            <a:extLst>
              <a:ext uri="{FF2B5EF4-FFF2-40B4-BE49-F238E27FC236}">
                <a16:creationId xmlns:a16="http://schemas.microsoft.com/office/drawing/2014/main" id="{621554DC-5ABE-23AC-970A-29C7692974AE}"/>
              </a:ext>
            </a:extLst>
          </p:cNvPr>
          <p:cNvSpPr txBox="1">
            <a:spLocks/>
          </p:cNvSpPr>
          <p:nvPr/>
        </p:nvSpPr>
        <p:spPr>
          <a:xfrm>
            <a:off x="4884419" y="1559916"/>
            <a:ext cx="3990257" cy="2660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shows units by delivery year:</a:t>
            </a:r>
          </a:p>
          <a:p>
            <a:pPr algn="l">
              <a:buFont typeface="Arial" panose="020B0604020202020204" pitchFamily="34" charset="0"/>
              <a:buChar char="•"/>
            </a:pPr>
            <a:endParaRPr lang="en-US" sz="1200" dirty="0">
              <a:solidFill>
                <a:srgbClr val="434343"/>
              </a:solidFill>
              <a:latin typeface="Montserrat Black" panose="00000A00000000000000" pitchFamily="2" charset="0"/>
            </a:endParaRPr>
          </a:p>
          <a:p>
            <a:pPr marL="139700" indent="0" algn="l"/>
            <a:r>
              <a:rPr lang="en-US" sz="1200" dirty="0">
                <a:solidFill>
                  <a:srgbClr val="434343"/>
                </a:solidFill>
                <a:latin typeface="Montserrat Black" panose="00000A00000000000000" pitchFamily="2" charset="0"/>
              </a:rPr>
              <a:t>2022 and 2023 have low, stable unit deliveries.</a:t>
            </a:r>
          </a:p>
          <a:p>
            <a:pPr marL="139700" indent="0" algn="l"/>
            <a:r>
              <a:rPr lang="en-US" sz="1200" dirty="0">
                <a:solidFill>
                  <a:srgbClr val="434343"/>
                </a:solidFill>
                <a:latin typeface="Montserrat Black" panose="00000A00000000000000" pitchFamily="2" charset="0"/>
              </a:rPr>
              <a:t>A sharp peak occurs in 2024, reaching nearly 20K units.</a:t>
            </a:r>
          </a:p>
          <a:p>
            <a:pPr marL="139700" indent="0" algn="l"/>
            <a:r>
              <a:rPr lang="en-US" sz="1200" dirty="0">
                <a:solidFill>
                  <a:srgbClr val="434343"/>
                </a:solidFill>
                <a:latin typeface="Montserrat Black" panose="00000A00000000000000" pitchFamily="2" charset="0"/>
              </a:rPr>
              <a:t>Unit deliveries drop significantly in 2025 and 2026, stabilizing at around 5K.</a:t>
            </a:r>
          </a:p>
          <a:p>
            <a:pPr marL="139700" indent="0" algn="l"/>
            <a:r>
              <a:rPr lang="en-US" sz="1200" dirty="0">
                <a:solidFill>
                  <a:srgbClr val="434343"/>
                </a:solidFill>
                <a:latin typeface="Montserrat Black" panose="00000A00000000000000" pitchFamily="2" charset="0"/>
              </a:rPr>
              <a:t>2024 is the standout year with the most deliveries.</a:t>
            </a:r>
          </a:p>
        </p:txBody>
      </p:sp>
      <p:grpSp>
        <p:nvGrpSpPr>
          <p:cNvPr id="6" name="Google Shape;2446;p60">
            <a:extLst>
              <a:ext uri="{FF2B5EF4-FFF2-40B4-BE49-F238E27FC236}">
                <a16:creationId xmlns:a16="http://schemas.microsoft.com/office/drawing/2014/main" id="{AB173D69-0C0F-FA04-544F-5121CBC25277}"/>
              </a:ext>
            </a:extLst>
          </p:cNvPr>
          <p:cNvGrpSpPr/>
          <p:nvPr/>
        </p:nvGrpSpPr>
        <p:grpSpPr>
          <a:xfrm>
            <a:off x="8181538" y="175260"/>
            <a:ext cx="867920" cy="458891"/>
            <a:chOff x="6526311" y="1201576"/>
            <a:chExt cx="1644077" cy="799437"/>
          </a:xfrm>
        </p:grpSpPr>
        <p:sp>
          <p:nvSpPr>
            <p:cNvPr id="9" name="Google Shape;2447;p60">
              <a:extLst>
                <a:ext uri="{FF2B5EF4-FFF2-40B4-BE49-F238E27FC236}">
                  <a16:creationId xmlns:a16="http://schemas.microsoft.com/office/drawing/2014/main" id="{7E2F8C22-B073-107D-532B-83FAF4B039A0}"/>
                </a:ext>
              </a:extLst>
            </p:cNvPr>
            <p:cNvSpPr/>
            <p:nvPr/>
          </p:nvSpPr>
          <p:spPr>
            <a:xfrm>
              <a:off x="6526311" y="1306513"/>
              <a:ext cx="1644077"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8;p60">
              <a:extLst>
                <a:ext uri="{FF2B5EF4-FFF2-40B4-BE49-F238E27FC236}">
                  <a16:creationId xmlns:a16="http://schemas.microsoft.com/office/drawing/2014/main" id="{A7F46E24-EFD3-3272-880E-A8DEE56593BA}"/>
                </a:ext>
              </a:extLst>
            </p:cNvPr>
            <p:cNvSpPr/>
            <p:nvPr/>
          </p:nvSpPr>
          <p:spPr>
            <a:xfrm>
              <a:off x="6611548" y="1201576"/>
              <a:ext cx="1346970" cy="666984"/>
            </a:xfrm>
            <a:custGeom>
              <a:avLst/>
              <a:gdLst/>
              <a:ahLst/>
              <a:cxnLst/>
              <a:rect l="l" t="t" r="r" b="b"/>
              <a:pathLst>
                <a:path w="30252" h="14980" extrusionOk="0">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9;p60">
              <a:extLst>
                <a:ext uri="{FF2B5EF4-FFF2-40B4-BE49-F238E27FC236}">
                  <a16:creationId xmlns:a16="http://schemas.microsoft.com/office/drawing/2014/main" id="{4A513A00-ACC8-6C2D-BD02-F950BF207AC8}"/>
                </a:ext>
              </a:extLst>
            </p:cNvPr>
            <p:cNvSpPr/>
            <p:nvPr/>
          </p:nvSpPr>
          <p:spPr>
            <a:xfrm>
              <a:off x="6611548" y="1230161"/>
              <a:ext cx="1342473" cy="685284"/>
            </a:xfrm>
            <a:custGeom>
              <a:avLst/>
              <a:gdLst/>
              <a:ahLst/>
              <a:cxnLst/>
              <a:rect l="l" t="t" r="r" b="b"/>
              <a:pathLst>
                <a:path w="30151" h="15391" extrusionOk="0">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60">
              <a:extLst>
                <a:ext uri="{FF2B5EF4-FFF2-40B4-BE49-F238E27FC236}">
                  <a16:creationId xmlns:a16="http://schemas.microsoft.com/office/drawing/2014/main" id="{18374581-80A4-1ED2-A3A3-DA4F7E86FBE0}"/>
                </a:ext>
              </a:extLst>
            </p:cNvPr>
            <p:cNvSpPr/>
            <p:nvPr/>
          </p:nvSpPr>
          <p:spPr>
            <a:xfrm>
              <a:off x="6611548" y="1420902"/>
              <a:ext cx="1346970" cy="494539"/>
            </a:xfrm>
            <a:custGeom>
              <a:avLst/>
              <a:gdLst/>
              <a:ahLst/>
              <a:cxnLst/>
              <a:rect l="l" t="t" r="r" b="b"/>
              <a:pathLst>
                <a:path w="30252" h="11107" extrusionOk="0">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73;p16">
            <a:extLst>
              <a:ext uri="{FF2B5EF4-FFF2-40B4-BE49-F238E27FC236}">
                <a16:creationId xmlns:a16="http://schemas.microsoft.com/office/drawing/2014/main" id="{D5B7B451-A325-805D-FB24-5DA803FED0F0}"/>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2" action="ppaction://hlinksldjump">
                  <a:extLst>
                    <a:ext uri="{A12FA001-AC4F-418D-AE19-62706E023703}">
                      <ahyp:hlinkClr xmlns:ahyp="http://schemas.microsoft.com/office/drawing/2018/hyperlinkcolor" val="tx"/>
                    </a:ext>
                  </a:extLst>
                </a:hlinkClick>
              </a:rPr>
              <a:t>CONTENT TABLE </a:t>
            </a:r>
            <a:endParaRPr lang="en-US" dirty="0"/>
          </a:p>
        </p:txBody>
      </p:sp>
      <p:pic>
        <p:nvPicPr>
          <p:cNvPr id="5" name="Picture 4" descr="A graph of a number of units&#10;&#10;Description automatically generated with medium confidence">
            <a:extLst>
              <a:ext uri="{FF2B5EF4-FFF2-40B4-BE49-F238E27FC236}">
                <a16:creationId xmlns:a16="http://schemas.microsoft.com/office/drawing/2014/main" id="{F6725AFC-B72D-32BC-48C0-230CB124ED84}"/>
              </a:ext>
            </a:extLst>
          </p:cNvPr>
          <p:cNvPicPr>
            <a:picLocks noChangeAspect="1"/>
          </p:cNvPicPr>
          <p:nvPr/>
        </p:nvPicPr>
        <p:blipFill>
          <a:blip r:embed="rId3"/>
          <a:stretch>
            <a:fillRect/>
          </a:stretch>
        </p:blipFill>
        <p:spPr>
          <a:xfrm>
            <a:off x="648929" y="1411974"/>
            <a:ext cx="3923071" cy="2901929"/>
          </a:xfrm>
          <a:prstGeom prst="rect">
            <a:avLst/>
          </a:prstGeom>
        </p:spPr>
      </p:pic>
    </p:spTree>
    <p:extLst>
      <p:ext uri="{BB962C8B-B14F-4D97-AF65-F5344CB8AC3E}">
        <p14:creationId xmlns:p14="http://schemas.microsoft.com/office/powerpoint/2010/main" val="217153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95C01-E282-E958-407A-938088D21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E3DD5-07CC-9314-3ACA-36542F18053F}"/>
              </a:ext>
            </a:extLst>
          </p:cNvPr>
          <p:cNvSpPr>
            <a:spLocks noGrp="1"/>
          </p:cNvSpPr>
          <p:nvPr>
            <p:ph type="ctrTitle"/>
          </p:nvPr>
        </p:nvSpPr>
        <p:spPr/>
        <p:txBody>
          <a:bodyPr/>
          <a:lstStyle/>
          <a:p>
            <a:r>
              <a:rPr lang="en" sz="1200" dirty="0"/>
              <a:t>Key Insights of Number of Units by Delivery </a:t>
            </a:r>
            <a:r>
              <a:rPr lang="en-US" sz="1200" dirty="0"/>
              <a:t>Year</a:t>
            </a:r>
            <a:endParaRPr lang="en-US" dirty="0"/>
          </a:p>
        </p:txBody>
      </p:sp>
      <p:sp>
        <p:nvSpPr>
          <p:cNvPr id="3" name="Google Shape;1840;p40">
            <a:extLst>
              <a:ext uri="{FF2B5EF4-FFF2-40B4-BE49-F238E27FC236}">
                <a16:creationId xmlns:a16="http://schemas.microsoft.com/office/drawing/2014/main" id="{2DFEDDBF-2BA4-0EA0-0942-3FC6829D76F2}"/>
              </a:ext>
            </a:extLst>
          </p:cNvPr>
          <p:cNvSpPr txBox="1">
            <a:spLocks/>
          </p:cNvSpPr>
          <p:nvPr/>
        </p:nvSpPr>
        <p:spPr>
          <a:xfrm>
            <a:off x="4884419" y="1559916"/>
            <a:ext cx="3990257" cy="2660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compares units by region:</a:t>
            </a:r>
          </a:p>
          <a:p>
            <a:pPr marL="139700" indent="0" algn="l"/>
            <a:endParaRPr lang="en-US" sz="1200" dirty="0">
              <a:solidFill>
                <a:srgbClr val="434343"/>
              </a:solidFill>
              <a:latin typeface="Montserrat Black" panose="00000A00000000000000" pitchFamily="2" charset="0"/>
            </a:endParaRPr>
          </a:p>
          <a:p>
            <a:pPr marL="139700" indent="0" algn="l"/>
            <a:r>
              <a:rPr lang="en-US" sz="1200" dirty="0">
                <a:solidFill>
                  <a:srgbClr val="434343"/>
                </a:solidFill>
                <a:latin typeface="Montserrat Black" panose="00000A00000000000000" pitchFamily="2" charset="0"/>
              </a:rPr>
              <a:t>East Cairo leads with the highest number of units, totaling 12.61K.</a:t>
            </a:r>
          </a:p>
          <a:p>
            <a:pPr marL="139700" indent="0" algn="l"/>
            <a:r>
              <a:rPr lang="en-US" sz="1200" dirty="0">
                <a:solidFill>
                  <a:srgbClr val="434343"/>
                </a:solidFill>
                <a:latin typeface="Montserrat Black" panose="00000A00000000000000" pitchFamily="2" charset="0"/>
              </a:rPr>
              <a:t>The Mediterranean region follows with 7.49K units.</a:t>
            </a:r>
          </a:p>
          <a:p>
            <a:pPr marL="139700" indent="0" algn="l"/>
            <a:r>
              <a:rPr lang="en-US" sz="1200" dirty="0">
                <a:solidFill>
                  <a:srgbClr val="434343"/>
                </a:solidFill>
                <a:latin typeface="Montserrat Black" panose="00000A00000000000000" pitchFamily="2" charset="0"/>
              </a:rPr>
              <a:t>West Cairo has 4.74K units, placing it third.</a:t>
            </a:r>
          </a:p>
          <a:p>
            <a:pPr marL="139700" indent="0" algn="l"/>
            <a:r>
              <a:rPr lang="en-US" sz="1200" dirty="0">
                <a:solidFill>
                  <a:srgbClr val="434343"/>
                </a:solidFill>
                <a:latin typeface="Montserrat Black" panose="00000A00000000000000" pitchFamily="2" charset="0"/>
              </a:rPr>
              <a:t>The Red Sea region has the fewer, with 2.18K units.</a:t>
            </a:r>
          </a:p>
          <a:p>
            <a:pPr marL="139700" indent="0" algn="l"/>
            <a:r>
              <a:rPr lang="en-US" sz="1200" dirty="0">
                <a:solidFill>
                  <a:srgbClr val="434343"/>
                </a:solidFill>
                <a:latin typeface="Montserrat Black" panose="00000A00000000000000" pitchFamily="2" charset="0"/>
              </a:rPr>
              <a:t>East Cairo stands out as the region with the most units, while the Delta has the least.</a:t>
            </a:r>
          </a:p>
        </p:txBody>
      </p:sp>
      <p:grpSp>
        <p:nvGrpSpPr>
          <p:cNvPr id="6" name="Google Shape;2446;p60">
            <a:extLst>
              <a:ext uri="{FF2B5EF4-FFF2-40B4-BE49-F238E27FC236}">
                <a16:creationId xmlns:a16="http://schemas.microsoft.com/office/drawing/2014/main" id="{C239B25A-E98F-D492-6075-24757335B868}"/>
              </a:ext>
            </a:extLst>
          </p:cNvPr>
          <p:cNvGrpSpPr/>
          <p:nvPr/>
        </p:nvGrpSpPr>
        <p:grpSpPr>
          <a:xfrm>
            <a:off x="8181538" y="175260"/>
            <a:ext cx="867920" cy="458891"/>
            <a:chOff x="6526311" y="1201576"/>
            <a:chExt cx="1644077" cy="799437"/>
          </a:xfrm>
        </p:grpSpPr>
        <p:sp>
          <p:nvSpPr>
            <p:cNvPr id="9" name="Google Shape;2447;p60">
              <a:extLst>
                <a:ext uri="{FF2B5EF4-FFF2-40B4-BE49-F238E27FC236}">
                  <a16:creationId xmlns:a16="http://schemas.microsoft.com/office/drawing/2014/main" id="{A5080C60-80B0-3D26-6DF2-A84C79EABF8B}"/>
                </a:ext>
              </a:extLst>
            </p:cNvPr>
            <p:cNvSpPr/>
            <p:nvPr/>
          </p:nvSpPr>
          <p:spPr>
            <a:xfrm>
              <a:off x="6526311" y="1306513"/>
              <a:ext cx="1644077"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8;p60">
              <a:extLst>
                <a:ext uri="{FF2B5EF4-FFF2-40B4-BE49-F238E27FC236}">
                  <a16:creationId xmlns:a16="http://schemas.microsoft.com/office/drawing/2014/main" id="{F932BB79-1EB1-9C46-D49E-61366953ACE8}"/>
                </a:ext>
              </a:extLst>
            </p:cNvPr>
            <p:cNvSpPr/>
            <p:nvPr/>
          </p:nvSpPr>
          <p:spPr>
            <a:xfrm>
              <a:off x="6611548" y="1201576"/>
              <a:ext cx="1346970" cy="666984"/>
            </a:xfrm>
            <a:custGeom>
              <a:avLst/>
              <a:gdLst/>
              <a:ahLst/>
              <a:cxnLst/>
              <a:rect l="l" t="t" r="r" b="b"/>
              <a:pathLst>
                <a:path w="30252" h="14980" extrusionOk="0">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9;p60">
              <a:extLst>
                <a:ext uri="{FF2B5EF4-FFF2-40B4-BE49-F238E27FC236}">
                  <a16:creationId xmlns:a16="http://schemas.microsoft.com/office/drawing/2014/main" id="{21242EF7-3572-CB30-ED48-80946143A27A}"/>
                </a:ext>
              </a:extLst>
            </p:cNvPr>
            <p:cNvSpPr/>
            <p:nvPr/>
          </p:nvSpPr>
          <p:spPr>
            <a:xfrm>
              <a:off x="6611548" y="1230161"/>
              <a:ext cx="1342473" cy="685284"/>
            </a:xfrm>
            <a:custGeom>
              <a:avLst/>
              <a:gdLst/>
              <a:ahLst/>
              <a:cxnLst/>
              <a:rect l="l" t="t" r="r" b="b"/>
              <a:pathLst>
                <a:path w="30151" h="15391" extrusionOk="0">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60">
              <a:extLst>
                <a:ext uri="{FF2B5EF4-FFF2-40B4-BE49-F238E27FC236}">
                  <a16:creationId xmlns:a16="http://schemas.microsoft.com/office/drawing/2014/main" id="{453889DE-8360-8747-B268-4DD0D4A5448D}"/>
                </a:ext>
              </a:extLst>
            </p:cNvPr>
            <p:cNvSpPr/>
            <p:nvPr/>
          </p:nvSpPr>
          <p:spPr>
            <a:xfrm>
              <a:off x="6611548" y="1420902"/>
              <a:ext cx="1346970" cy="494539"/>
            </a:xfrm>
            <a:custGeom>
              <a:avLst/>
              <a:gdLst/>
              <a:ahLst/>
              <a:cxnLst/>
              <a:rect l="l" t="t" r="r" b="b"/>
              <a:pathLst>
                <a:path w="30252" h="11107" extrusionOk="0">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73;p16">
            <a:extLst>
              <a:ext uri="{FF2B5EF4-FFF2-40B4-BE49-F238E27FC236}">
                <a16:creationId xmlns:a16="http://schemas.microsoft.com/office/drawing/2014/main" id="{4F22FE08-D863-2FFC-44E6-5A01F2FB7077}"/>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2" action="ppaction://hlinksldjump">
                  <a:extLst>
                    <a:ext uri="{A12FA001-AC4F-418D-AE19-62706E023703}">
                      <ahyp:hlinkClr xmlns:ahyp="http://schemas.microsoft.com/office/drawing/2018/hyperlinkcolor" val="tx"/>
                    </a:ext>
                  </a:extLst>
                </a:hlinkClick>
              </a:rPr>
              <a:t>CONTENT TABLE </a:t>
            </a:r>
            <a:endParaRPr lang="en-US" dirty="0"/>
          </a:p>
        </p:txBody>
      </p:sp>
      <p:pic>
        <p:nvPicPr>
          <p:cNvPr id="7" name="Picture 6" descr="A screenshot of a graph&#10;&#10;Description automatically generated">
            <a:extLst>
              <a:ext uri="{FF2B5EF4-FFF2-40B4-BE49-F238E27FC236}">
                <a16:creationId xmlns:a16="http://schemas.microsoft.com/office/drawing/2014/main" id="{659BE12F-3D23-5C1B-148A-569397408303}"/>
              </a:ext>
            </a:extLst>
          </p:cNvPr>
          <p:cNvPicPr>
            <a:picLocks noChangeAspect="1"/>
          </p:cNvPicPr>
          <p:nvPr/>
        </p:nvPicPr>
        <p:blipFill>
          <a:blip r:embed="rId3"/>
          <a:stretch>
            <a:fillRect/>
          </a:stretch>
        </p:blipFill>
        <p:spPr>
          <a:xfrm>
            <a:off x="925111" y="1420413"/>
            <a:ext cx="3587895" cy="2800090"/>
          </a:xfrm>
          <a:prstGeom prst="rect">
            <a:avLst/>
          </a:prstGeom>
          <a:ln>
            <a:solidFill>
              <a:schemeClr val="accent1">
                <a:lumMod val="50000"/>
              </a:schemeClr>
            </a:solidFill>
          </a:ln>
        </p:spPr>
      </p:pic>
    </p:spTree>
    <p:extLst>
      <p:ext uri="{BB962C8B-B14F-4D97-AF65-F5344CB8AC3E}">
        <p14:creationId xmlns:p14="http://schemas.microsoft.com/office/powerpoint/2010/main" val="2062457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2E23A-37B2-8D99-BAE4-506BD96B9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3E1B1-5DEB-6D55-BA5F-F8B609A25B45}"/>
              </a:ext>
            </a:extLst>
          </p:cNvPr>
          <p:cNvSpPr>
            <a:spLocks noGrp="1"/>
          </p:cNvSpPr>
          <p:nvPr>
            <p:ph type="ctrTitle"/>
          </p:nvPr>
        </p:nvSpPr>
        <p:spPr/>
        <p:txBody>
          <a:bodyPr/>
          <a:lstStyle/>
          <a:p>
            <a:r>
              <a:rPr lang="en" sz="1200" dirty="0"/>
              <a:t>Key Insights of </a:t>
            </a:r>
            <a:r>
              <a:rPr lang="en-US" sz="1200" dirty="0"/>
              <a:t>Units by Payment Option</a:t>
            </a:r>
            <a:endParaRPr lang="en-US" dirty="0"/>
          </a:p>
        </p:txBody>
      </p:sp>
      <p:sp>
        <p:nvSpPr>
          <p:cNvPr id="4" name="Google Shape;1840;p40">
            <a:extLst>
              <a:ext uri="{FF2B5EF4-FFF2-40B4-BE49-F238E27FC236}">
                <a16:creationId xmlns:a16="http://schemas.microsoft.com/office/drawing/2014/main" id="{6BA13369-E41C-2C34-EBC3-246DDE46318D}"/>
              </a:ext>
            </a:extLst>
          </p:cNvPr>
          <p:cNvSpPr txBox="1">
            <a:spLocks/>
          </p:cNvSpPr>
          <p:nvPr/>
        </p:nvSpPr>
        <p:spPr>
          <a:xfrm>
            <a:off x="5173980" y="1377592"/>
            <a:ext cx="3581915" cy="3247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lnSpc>
                <a:spcPct val="100000"/>
              </a:lnSpc>
              <a:buFont typeface="Arial" panose="020B0604020202020204" pitchFamily="34" charset="0"/>
              <a:buChar char="•"/>
            </a:pPr>
            <a:r>
              <a:rPr lang="en-US" sz="1200" dirty="0">
                <a:solidFill>
                  <a:srgbClr val="434343"/>
                </a:solidFill>
                <a:latin typeface="Montserrat Black" panose="00000A00000000000000" pitchFamily="2" charset="0"/>
              </a:rPr>
              <a:t>The pie chart titled "Units by Payment Option" breaks down real estate units by payment method:</a:t>
            </a:r>
          </a:p>
          <a:p>
            <a:pPr algn="l">
              <a:lnSpc>
                <a:spcPct val="100000"/>
              </a:lnSpc>
              <a:buFont typeface="Arial" panose="020B0604020202020204" pitchFamily="34" charset="0"/>
              <a:buChar char="•"/>
            </a:pPr>
            <a:endParaRPr lang="en-US" sz="1200" dirty="0">
              <a:solidFill>
                <a:srgbClr val="434343"/>
              </a:solidFill>
              <a:latin typeface="Montserrat Black" panose="00000A00000000000000" pitchFamily="2" charset="0"/>
            </a:endParaRPr>
          </a:p>
          <a:p>
            <a:pPr marL="596900" lvl="1" indent="0" algn="l"/>
            <a:r>
              <a:rPr lang="en-US" sz="1200" dirty="0">
                <a:solidFill>
                  <a:srgbClr val="434343"/>
                </a:solidFill>
                <a:latin typeface="Montserrat Black" panose="00000A00000000000000" pitchFamily="2" charset="0"/>
              </a:rPr>
              <a:t>- 46% are paid in Cash.</a:t>
            </a:r>
          </a:p>
          <a:p>
            <a:pPr marL="596900" lvl="1" indent="0" algn="l"/>
            <a:r>
              <a:rPr lang="en-US" sz="1200" dirty="0">
                <a:solidFill>
                  <a:srgbClr val="434343"/>
                </a:solidFill>
                <a:latin typeface="Montserrat Black" panose="00000A00000000000000" pitchFamily="2" charset="0"/>
              </a:rPr>
              <a:t>- 40% offer a Cash or Installment option.</a:t>
            </a:r>
          </a:p>
          <a:p>
            <a:pPr marL="596900" lvl="1" indent="0" algn="l"/>
            <a:r>
              <a:rPr lang="en-US" sz="1200" dirty="0">
                <a:solidFill>
                  <a:srgbClr val="434343"/>
                </a:solidFill>
                <a:latin typeface="Montserrat Black" panose="00000A00000000000000" pitchFamily="2" charset="0"/>
              </a:rPr>
              <a:t>- 14% are paid through Installments.</a:t>
            </a:r>
          </a:p>
          <a:p>
            <a:pPr lvl="1" algn="l">
              <a:buFont typeface="Arial" panose="020B0604020202020204" pitchFamily="34" charset="0"/>
              <a:buChar char="•"/>
            </a:pPr>
            <a:endParaRPr lang="en-US" sz="1200" dirty="0">
              <a:solidFill>
                <a:srgbClr val="434343"/>
              </a:solidFill>
              <a:latin typeface="Montserrat Black" panose="00000A00000000000000" pitchFamily="2" charset="0"/>
            </a:endParaRPr>
          </a:p>
          <a:p>
            <a:pPr marL="596900" lvl="1" indent="0" algn="l"/>
            <a:r>
              <a:rPr lang="en-US" sz="1200" dirty="0">
                <a:solidFill>
                  <a:srgbClr val="434343"/>
                </a:solidFill>
                <a:latin typeface="Montserrat Black" panose="00000A00000000000000" pitchFamily="2" charset="0"/>
              </a:rPr>
              <a:t>In summary, cash payments make up the largest share, followed closely by a mix of cash or installment options, with installment-only payments being the smallest segment.</a:t>
            </a:r>
          </a:p>
        </p:txBody>
      </p:sp>
      <p:grpSp>
        <p:nvGrpSpPr>
          <p:cNvPr id="5" name="Google Shape;2429;p60">
            <a:extLst>
              <a:ext uri="{FF2B5EF4-FFF2-40B4-BE49-F238E27FC236}">
                <a16:creationId xmlns:a16="http://schemas.microsoft.com/office/drawing/2014/main" id="{21BF75FA-A810-B73D-DA3E-273737A255DF}"/>
              </a:ext>
            </a:extLst>
          </p:cNvPr>
          <p:cNvGrpSpPr/>
          <p:nvPr/>
        </p:nvGrpSpPr>
        <p:grpSpPr>
          <a:xfrm>
            <a:off x="8304186" y="79777"/>
            <a:ext cx="573114" cy="554397"/>
            <a:chOff x="5498093" y="1163962"/>
            <a:chExt cx="2577686" cy="2493504"/>
          </a:xfrm>
        </p:grpSpPr>
        <p:sp>
          <p:nvSpPr>
            <p:cNvPr id="7" name="Google Shape;2430;p60">
              <a:extLst>
                <a:ext uri="{FF2B5EF4-FFF2-40B4-BE49-F238E27FC236}">
                  <a16:creationId xmlns:a16="http://schemas.microsoft.com/office/drawing/2014/main" id="{91435481-1C54-989E-817D-81E0FB11409C}"/>
                </a:ext>
              </a:extLst>
            </p:cNvPr>
            <p:cNvSpPr/>
            <p:nvPr/>
          </p:nvSpPr>
          <p:spPr>
            <a:xfrm>
              <a:off x="5686114" y="1163962"/>
              <a:ext cx="1100872" cy="1100872"/>
            </a:xfrm>
            <a:custGeom>
              <a:avLst/>
              <a:gdLst/>
              <a:ahLst/>
              <a:cxnLst/>
              <a:rect l="l" t="t" r="r" b="b"/>
              <a:pathLst>
                <a:path w="11154" h="11154" extrusionOk="0">
                  <a:moveTo>
                    <a:pt x="11154" y="0"/>
                  </a:moveTo>
                  <a:cubicBezTo>
                    <a:pt x="4988" y="0"/>
                    <a:pt x="1" y="4988"/>
                    <a:pt x="1" y="11153"/>
                  </a:cubicBezTo>
                  <a:lnTo>
                    <a:pt x="11154" y="11153"/>
                  </a:lnTo>
                  <a:lnTo>
                    <a:pt x="111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31;p60">
              <a:extLst>
                <a:ext uri="{FF2B5EF4-FFF2-40B4-BE49-F238E27FC236}">
                  <a16:creationId xmlns:a16="http://schemas.microsoft.com/office/drawing/2014/main" id="{8361F118-B1B6-7436-04D5-25A3E8AFA820}"/>
                </a:ext>
              </a:extLst>
            </p:cNvPr>
            <p:cNvSpPr/>
            <p:nvPr/>
          </p:nvSpPr>
          <p:spPr>
            <a:xfrm>
              <a:off x="5767738" y="1260390"/>
              <a:ext cx="2308041" cy="2310508"/>
            </a:xfrm>
            <a:custGeom>
              <a:avLst/>
              <a:gdLst/>
              <a:ahLst/>
              <a:cxnLst/>
              <a:rect l="l" t="t" r="r" b="b"/>
              <a:pathLst>
                <a:path w="23385" h="23410" extrusionOk="0">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2;p60">
              <a:extLst>
                <a:ext uri="{FF2B5EF4-FFF2-40B4-BE49-F238E27FC236}">
                  <a16:creationId xmlns:a16="http://schemas.microsoft.com/office/drawing/2014/main" id="{B904C275-3C8E-0238-7A65-93F6DA8CAABF}"/>
                </a:ext>
              </a:extLst>
            </p:cNvPr>
            <p:cNvSpPr/>
            <p:nvPr/>
          </p:nvSpPr>
          <p:spPr>
            <a:xfrm>
              <a:off x="5498093" y="2415654"/>
              <a:ext cx="1422527" cy="1241812"/>
            </a:xfrm>
            <a:custGeom>
              <a:avLst/>
              <a:gdLst/>
              <a:ahLst/>
              <a:cxnLst/>
              <a:rect l="l" t="t" r="r" b="b"/>
              <a:pathLst>
                <a:path w="14413" h="12582" extrusionOk="0">
                  <a:moveTo>
                    <a:pt x="14412" y="0"/>
                  </a:moveTo>
                  <a:lnTo>
                    <a:pt x="1" y="2381"/>
                  </a:lnTo>
                  <a:cubicBezTo>
                    <a:pt x="703" y="6717"/>
                    <a:pt x="3334" y="10401"/>
                    <a:pt x="6968" y="12582"/>
                  </a:cubicBezTo>
                  <a:lnTo>
                    <a:pt x="144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EBD8D240-C70E-4527-7D27-EF58AF4A6636}"/>
              </a:ext>
            </a:extLst>
          </p:cNvPr>
          <p:cNvPicPr>
            <a:picLocks noChangeAspect="1"/>
          </p:cNvPicPr>
          <p:nvPr/>
        </p:nvPicPr>
        <p:blipFill>
          <a:blip r:embed="rId2"/>
          <a:stretch>
            <a:fillRect/>
          </a:stretch>
        </p:blipFill>
        <p:spPr>
          <a:xfrm>
            <a:off x="1390206" y="1443798"/>
            <a:ext cx="3181794" cy="2743583"/>
          </a:xfrm>
          <a:prstGeom prst="rect">
            <a:avLst/>
          </a:prstGeom>
          <a:ln>
            <a:solidFill>
              <a:schemeClr val="accent1">
                <a:lumMod val="50000"/>
              </a:schemeClr>
            </a:solidFill>
          </a:ln>
        </p:spPr>
      </p:pic>
      <p:sp>
        <p:nvSpPr>
          <p:cNvPr id="17" name="Google Shape;173;p16">
            <a:extLst>
              <a:ext uri="{FF2B5EF4-FFF2-40B4-BE49-F238E27FC236}">
                <a16:creationId xmlns:a16="http://schemas.microsoft.com/office/drawing/2014/main" id="{2AA81C2E-A254-C72D-0EBB-33013DA206A6}"/>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46231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8388-29A7-CAEA-092F-75C5A23CD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E103E-480F-55F9-027F-C5F9A5C57D2F}"/>
              </a:ext>
            </a:extLst>
          </p:cNvPr>
          <p:cNvSpPr>
            <a:spLocks noGrp="1"/>
          </p:cNvSpPr>
          <p:nvPr>
            <p:ph type="ctrTitle"/>
          </p:nvPr>
        </p:nvSpPr>
        <p:spPr/>
        <p:txBody>
          <a:bodyPr/>
          <a:lstStyle/>
          <a:p>
            <a:r>
              <a:rPr lang="en" sz="1200" dirty="0"/>
              <a:t>Key Insights of </a:t>
            </a:r>
            <a:r>
              <a:rPr lang="en-US" sz="1200" dirty="0"/>
              <a:t>Furnished VS Non-Furnished Offers</a:t>
            </a:r>
            <a:endParaRPr lang="en-US" dirty="0"/>
          </a:p>
        </p:txBody>
      </p:sp>
      <p:sp>
        <p:nvSpPr>
          <p:cNvPr id="3" name="Google Shape;1840;p40">
            <a:extLst>
              <a:ext uri="{FF2B5EF4-FFF2-40B4-BE49-F238E27FC236}">
                <a16:creationId xmlns:a16="http://schemas.microsoft.com/office/drawing/2014/main" id="{5CEBFAD9-9D09-1292-8128-1607654E4F95}"/>
              </a:ext>
            </a:extLst>
          </p:cNvPr>
          <p:cNvSpPr txBox="1">
            <a:spLocks/>
          </p:cNvSpPr>
          <p:nvPr/>
        </p:nvSpPr>
        <p:spPr>
          <a:xfrm>
            <a:off x="4935315" y="1352216"/>
            <a:ext cx="3913198" cy="3454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dirty="0">
                <a:solidFill>
                  <a:srgbClr val="434343"/>
                </a:solidFill>
                <a:latin typeface="Montserrat Black" panose="00000A00000000000000" pitchFamily="2" charset="0"/>
              </a:rPr>
              <a:t>The chart shows the number of Furnished vs Non-Furnished Offers:</a:t>
            </a:r>
          </a:p>
          <a:p>
            <a:pPr algn="l"/>
            <a:endParaRPr lang="en-US" dirty="0">
              <a:solidFill>
                <a:srgbClr val="434343"/>
              </a:solidFill>
              <a:latin typeface="Montserrat Black" panose="00000A00000000000000" pitchFamily="2" charset="0"/>
            </a:endParaRPr>
          </a:p>
          <a:p>
            <a:pPr lvl="1" algn="l"/>
            <a:r>
              <a:rPr lang="en-US" dirty="0">
                <a:solidFill>
                  <a:srgbClr val="434343"/>
                </a:solidFill>
                <a:latin typeface="Montserrat Black" panose="00000A00000000000000" pitchFamily="2" charset="0"/>
              </a:rPr>
              <a:t>- Non-Furnished (False): 25K offers</a:t>
            </a:r>
          </a:p>
          <a:p>
            <a:pPr lvl="1" algn="l"/>
            <a:r>
              <a:rPr lang="en-US" dirty="0">
                <a:solidFill>
                  <a:srgbClr val="434343"/>
                </a:solidFill>
                <a:latin typeface="Montserrat Black" panose="00000A00000000000000" pitchFamily="2" charset="0"/>
              </a:rPr>
              <a:t>- Furnished (True): 2K offers</a:t>
            </a:r>
          </a:p>
          <a:p>
            <a:pPr lvl="1" algn="l"/>
            <a:endParaRPr lang="en-US" dirty="0">
              <a:solidFill>
                <a:srgbClr val="434343"/>
              </a:solidFill>
              <a:latin typeface="Montserrat Black" panose="00000A00000000000000" pitchFamily="2" charset="0"/>
            </a:endParaRPr>
          </a:p>
          <a:p>
            <a:pPr lvl="1" algn="l"/>
            <a:r>
              <a:rPr lang="en-US" dirty="0">
                <a:solidFill>
                  <a:srgbClr val="434343"/>
                </a:solidFill>
                <a:latin typeface="Montserrat Black" panose="00000A00000000000000" pitchFamily="2" charset="0"/>
              </a:rPr>
              <a:t>Non-furnished offers are much more common. You can also view a detailed breakdown of bedrooms and bathrooms through drill-down analysis.</a:t>
            </a:r>
          </a:p>
        </p:txBody>
      </p:sp>
      <p:grpSp>
        <p:nvGrpSpPr>
          <p:cNvPr id="6" name="Google Shape;2400;p60">
            <a:extLst>
              <a:ext uri="{FF2B5EF4-FFF2-40B4-BE49-F238E27FC236}">
                <a16:creationId xmlns:a16="http://schemas.microsoft.com/office/drawing/2014/main" id="{5A1E323C-F26D-E174-6676-8B02E54F57EB}"/>
              </a:ext>
            </a:extLst>
          </p:cNvPr>
          <p:cNvGrpSpPr/>
          <p:nvPr/>
        </p:nvGrpSpPr>
        <p:grpSpPr>
          <a:xfrm>
            <a:off x="8243226" y="281394"/>
            <a:ext cx="692292" cy="346173"/>
            <a:chOff x="3908639" y="2721642"/>
            <a:chExt cx="1910648" cy="955399"/>
          </a:xfrm>
        </p:grpSpPr>
        <p:sp>
          <p:nvSpPr>
            <p:cNvPr id="9" name="Google Shape;2401;p60">
              <a:extLst>
                <a:ext uri="{FF2B5EF4-FFF2-40B4-BE49-F238E27FC236}">
                  <a16:creationId xmlns:a16="http://schemas.microsoft.com/office/drawing/2014/main" id="{F3AFA949-27B3-DC13-A6A5-341714264C84}"/>
                </a:ext>
              </a:extLst>
            </p:cNvPr>
            <p:cNvSpPr/>
            <p:nvPr/>
          </p:nvSpPr>
          <p:spPr>
            <a:xfrm>
              <a:off x="4030044" y="3252002"/>
              <a:ext cx="226844" cy="353589"/>
            </a:xfrm>
            <a:custGeom>
              <a:avLst/>
              <a:gdLst/>
              <a:ahLst/>
              <a:cxnLst/>
              <a:rect l="l" t="t" r="r" b="b"/>
              <a:pathLst>
                <a:path w="3184" h="4963" extrusionOk="0">
                  <a:moveTo>
                    <a:pt x="1" y="0"/>
                  </a:moveTo>
                  <a:lnTo>
                    <a:pt x="1" y="4963"/>
                  </a:lnTo>
                  <a:lnTo>
                    <a:pt x="3184" y="4963"/>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02;p60">
              <a:extLst>
                <a:ext uri="{FF2B5EF4-FFF2-40B4-BE49-F238E27FC236}">
                  <a16:creationId xmlns:a16="http://schemas.microsoft.com/office/drawing/2014/main" id="{A183277C-0420-DBBD-33D7-1639A6883FD3}"/>
                </a:ext>
              </a:extLst>
            </p:cNvPr>
            <p:cNvSpPr/>
            <p:nvPr/>
          </p:nvSpPr>
          <p:spPr>
            <a:xfrm>
              <a:off x="4313964" y="3143066"/>
              <a:ext cx="226844" cy="462523"/>
            </a:xfrm>
            <a:custGeom>
              <a:avLst/>
              <a:gdLst/>
              <a:ahLst/>
              <a:cxnLst/>
              <a:rect l="l" t="t" r="r" b="b"/>
              <a:pathLst>
                <a:path w="3184" h="6492" extrusionOk="0">
                  <a:moveTo>
                    <a:pt x="1" y="1"/>
                  </a:moveTo>
                  <a:lnTo>
                    <a:pt x="1" y="6492"/>
                  </a:lnTo>
                  <a:lnTo>
                    <a:pt x="3184" y="6492"/>
                  </a:lnTo>
                  <a:lnTo>
                    <a:pt x="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3;p60">
              <a:extLst>
                <a:ext uri="{FF2B5EF4-FFF2-40B4-BE49-F238E27FC236}">
                  <a16:creationId xmlns:a16="http://schemas.microsoft.com/office/drawing/2014/main" id="{5F11D5D4-9E60-D058-6B87-6A5FC3B8B548}"/>
                </a:ext>
              </a:extLst>
            </p:cNvPr>
            <p:cNvSpPr/>
            <p:nvPr/>
          </p:nvSpPr>
          <p:spPr>
            <a:xfrm>
              <a:off x="4590758" y="3034130"/>
              <a:ext cx="226844" cy="571456"/>
            </a:xfrm>
            <a:custGeom>
              <a:avLst/>
              <a:gdLst/>
              <a:ahLst/>
              <a:cxnLst/>
              <a:rect l="l" t="t" r="r" b="b"/>
              <a:pathLst>
                <a:path w="3184" h="8021" extrusionOk="0">
                  <a:moveTo>
                    <a:pt x="1" y="1"/>
                  </a:moveTo>
                  <a:lnTo>
                    <a:pt x="1" y="8021"/>
                  </a:lnTo>
                  <a:lnTo>
                    <a:pt x="3184" y="8021"/>
                  </a:lnTo>
                  <a:lnTo>
                    <a:pt x="3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04;p60">
              <a:extLst>
                <a:ext uri="{FF2B5EF4-FFF2-40B4-BE49-F238E27FC236}">
                  <a16:creationId xmlns:a16="http://schemas.microsoft.com/office/drawing/2014/main" id="{CB7B416B-04DE-78D8-644F-D8C818E1DED1}"/>
                </a:ext>
              </a:extLst>
            </p:cNvPr>
            <p:cNvSpPr/>
            <p:nvPr/>
          </p:nvSpPr>
          <p:spPr>
            <a:xfrm>
              <a:off x="4880021" y="2873469"/>
              <a:ext cx="228625" cy="732114"/>
            </a:xfrm>
            <a:custGeom>
              <a:avLst/>
              <a:gdLst/>
              <a:ahLst/>
              <a:cxnLst/>
              <a:rect l="l" t="t" r="r" b="b"/>
              <a:pathLst>
                <a:path w="3209" h="10276" extrusionOk="0">
                  <a:moveTo>
                    <a:pt x="1" y="0"/>
                  </a:moveTo>
                  <a:lnTo>
                    <a:pt x="1" y="10276"/>
                  </a:lnTo>
                  <a:lnTo>
                    <a:pt x="3209" y="10276"/>
                  </a:lnTo>
                  <a:lnTo>
                    <a:pt x="3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05;p60">
              <a:extLst>
                <a:ext uri="{FF2B5EF4-FFF2-40B4-BE49-F238E27FC236}">
                  <a16:creationId xmlns:a16="http://schemas.microsoft.com/office/drawing/2014/main" id="{EB80E963-5154-8587-860B-FE2097F8F477}"/>
                </a:ext>
              </a:extLst>
            </p:cNvPr>
            <p:cNvSpPr/>
            <p:nvPr/>
          </p:nvSpPr>
          <p:spPr>
            <a:xfrm>
              <a:off x="5165721" y="3135941"/>
              <a:ext cx="226844" cy="469647"/>
            </a:xfrm>
            <a:custGeom>
              <a:avLst/>
              <a:gdLst/>
              <a:ahLst/>
              <a:cxnLst/>
              <a:rect l="l" t="t" r="r" b="b"/>
              <a:pathLst>
                <a:path w="3184" h="6592" extrusionOk="0">
                  <a:moveTo>
                    <a:pt x="1" y="0"/>
                  </a:moveTo>
                  <a:lnTo>
                    <a:pt x="1" y="6592"/>
                  </a:lnTo>
                  <a:lnTo>
                    <a:pt x="3184" y="6592"/>
                  </a:lnTo>
                  <a:lnTo>
                    <a:pt x="3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06;p60">
              <a:extLst>
                <a:ext uri="{FF2B5EF4-FFF2-40B4-BE49-F238E27FC236}">
                  <a16:creationId xmlns:a16="http://schemas.microsoft.com/office/drawing/2014/main" id="{00001FB4-2C6B-F138-D130-4075DBFF149C}"/>
                </a:ext>
              </a:extLst>
            </p:cNvPr>
            <p:cNvSpPr/>
            <p:nvPr/>
          </p:nvSpPr>
          <p:spPr>
            <a:xfrm>
              <a:off x="5465742" y="2721642"/>
              <a:ext cx="226844" cy="883937"/>
            </a:xfrm>
            <a:custGeom>
              <a:avLst/>
              <a:gdLst/>
              <a:ahLst/>
              <a:cxnLst/>
              <a:rect l="l" t="t" r="r" b="b"/>
              <a:pathLst>
                <a:path w="3184" h="12407" extrusionOk="0">
                  <a:moveTo>
                    <a:pt x="0" y="1"/>
                  </a:moveTo>
                  <a:lnTo>
                    <a:pt x="0" y="12407"/>
                  </a:lnTo>
                  <a:lnTo>
                    <a:pt x="3183" y="12407"/>
                  </a:lnTo>
                  <a:lnTo>
                    <a:pt x="3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407;p60">
              <a:extLst>
                <a:ext uri="{FF2B5EF4-FFF2-40B4-BE49-F238E27FC236}">
                  <a16:creationId xmlns:a16="http://schemas.microsoft.com/office/drawing/2014/main" id="{7253FA02-AD36-B883-7722-38AF4C9514C0}"/>
                </a:ext>
              </a:extLst>
            </p:cNvPr>
            <p:cNvSpPr/>
            <p:nvPr/>
          </p:nvSpPr>
          <p:spPr>
            <a:xfrm>
              <a:off x="3908639" y="2869835"/>
              <a:ext cx="1910648" cy="807206"/>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0B5128BD-5D7F-9E14-F897-D371D49601F3}"/>
              </a:ext>
            </a:extLst>
          </p:cNvPr>
          <p:cNvPicPr>
            <a:picLocks noChangeAspect="1"/>
          </p:cNvPicPr>
          <p:nvPr/>
        </p:nvPicPr>
        <p:blipFill>
          <a:blip r:embed="rId2"/>
          <a:stretch>
            <a:fillRect/>
          </a:stretch>
        </p:blipFill>
        <p:spPr>
          <a:xfrm>
            <a:off x="1409259" y="1527618"/>
            <a:ext cx="3162741" cy="2743583"/>
          </a:xfrm>
          <a:prstGeom prst="rect">
            <a:avLst/>
          </a:prstGeom>
          <a:ln>
            <a:solidFill>
              <a:schemeClr val="accent1">
                <a:lumMod val="50000"/>
              </a:schemeClr>
            </a:solidFill>
          </a:ln>
        </p:spPr>
      </p:pic>
      <p:sp>
        <p:nvSpPr>
          <p:cNvPr id="20" name="Google Shape;173;p16">
            <a:extLst>
              <a:ext uri="{FF2B5EF4-FFF2-40B4-BE49-F238E27FC236}">
                <a16:creationId xmlns:a16="http://schemas.microsoft.com/office/drawing/2014/main" id="{18305297-1958-0E20-5488-6820539AE13B}"/>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23327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3FD0-05B8-2B05-721B-C859D468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2C134-4640-0B67-B353-DE795D13522B}"/>
              </a:ext>
            </a:extLst>
          </p:cNvPr>
          <p:cNvSpPr>
            <a:spLocks noGrp="1"/>
          </p:cNvSpPr>
          <p:nvPr>
            <p:ph type="ctrTitle"/>
          </p:nvPr>
        </p:nvSpPr>
        <p:spPr/>
        <p:txBody>
          <a:bodyPr/>
          <a:lstStyle/>
          <a:p>
            <a:r>
              <a:rPr lang="en" sz="1200" dirty="0"/>
              <a:t>Key Insights of Average </a:t>
            </a:r>
            <a:r>
              <a:rPr lang="en-US" sz="1200" dirty="0"/>
              <a:t>Area by Type</a:t>
            </a:r>
            <a:endParaRPr lang="en-US" dirty="0"/>
          </a:p>
        </p:txBody>
      </p:sp>
      <p:sp>
        <p:nvSpPr>
          <p:cNvPr id="4" name="Google Shape;1840;p40">
            <a:extLst>
              <a:ext uri="{FF2B5EF4-FFF2-40B4-BE49-F238E27FC236}">
                <a16:creationId xmlns:a16="http://schemas.microsoft.com/office/drawing/2014/main" id="{5A894865-74D1-738C-7F7D-A19516EB2437}"/>
              </a:ext>
            </a:extLst>
          </p:cNvPr>
          <p:cNvSpPr txBox="1">
            <a:spLocks/>
          </p:cNvSpPr>
          <p:nvPr/>
        </p:nvSpPr>
        <p:spPr>
          <a:xfrm>
            <a:off x="5007811" y="1209391"/>
            <a:ext cx="3913198" cy="336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lnSpc>
                <a:spcPct val="100000"/>
              </a:lnSpc>
              <a:buFont typeface="Arial" panose="020B0604020202020204" pitchFamily="34" charset="0"/>
              <a:buChar char="•"/>
            </a:pPr>
            <a:r>
              <a:rPr lang="en-US" sz="1100" dirty="0">
                <a:solidFill>
                  <a:srgbClr val="434343"/>
                </a:solidFill>
                <a:latin typeface="Montserrat Black" panose="00000A00000000000000" pitchFamily="2" charset="0"/>
              </a:rPr>
              <a:t>The bar and line chart "Offers and Average Area by Type" compares property types:</a:t>
            </a:r>
          </a:p>
          <a:p>
            <a:pPr algn="l">
              <a:lnSpc>
                <a:spcPct val="100000"/>
              </a:lnSpc>
            </a:pPr>
            <a:endParaRPr lang="en-US" sz="1100" dirty="0">
              <a:solidFill>
                <a:srgbClr val="434343"/>
              </a:solidFill>
              <a:latin typeface="Montserrat Black" panose="00000A00000000000000" pitchFamily="2" charset="0"/>
            </a:endParaRPr>
          </a:p>
          <a:p>
            <a:pPr lvl="1" algn="l"/>
            <a:r>
              <a:rPr lang="en-US" sz="1100" dirty="0">
                <a:solidFill>
                  <a:srgbClr val="434343"/>
                </a:solidFill>
                <a:latin typeface="Montserrat Black" panose="00000A00000000000000" pitchFamily="2" charset="0"/>
              </a:rPr>
              <a:t>- Apartments and Chalets lead in offers, while Duplexes, Penthouses, and Standalone houses have fewer.</a:t>
            </a:r>
          </a:p>
          <a:p>
            <a:pPr lvl="1" algn="l"/>
            <a:r>
              <a:rPr lang="en-US" sz="1100" dirty="0">
                <a:solidFill>
                  <a:srgbClr val="434343"/>
                </a:solidFill>
                <a:latin typeface="Montserrat Black" panose="00000A00000000000000" pitchFamily="2" charset="0"/>
              </a:rPr>
              <a:t>- Studios, Town Houses, and Twin Houses have moderate offer counts.</a:t>
            </a:r>
          </a:p>
          <a:p>
            <a:pPr lvl="1" algn="l"/>
            <a:endParaRPr lang="en-US" sz="1100" dirty="0">
              <a:solidFill>
                <a:srgbClr val="434343"/>
              </a:solidFill>
              <a:latin typeface="Montserrat Black" panose="00000A00000000000000" pitchFamily="2" charset="0"/>
            </a:endParaRPr>
          </a:p>
          <a:p>
            <a:pPr lvl="1" algn="l"/>
            <a:r>
              <a:rPr lang="en-US" sz="1100" dirty="0">
                <a:solidFill>
                  <a:srgbClr val="434343"/>
                </a:solidFill>
                <a:latin typeface="Montserrat Black" panose="00000A00000000000000" pitchFamily="2" charset="0"/>
              </a:rPr>
              <a:t>In terms of area:</a:t>
            </a:r>
          </a:p>
          <a:p>
            <a:pPr lvl="1" algn="l"/>
            <a:r>
              <a:rPr lang="en-US" sz="1100" dirty="0">
                <a:solidFill>
                  <a:srgbClr val="434343"/>
                </a:solidFill>
                <a:latin typeface="Montserrat Black" panose="00000A00000000000000" pitchFamily="2" charset="0"/>
              </a:rPr>
              <a:t>- Standalone houses and Penthouses have the largest space, while Chalets, Duplexes, and Apartments offer smaller areas.</a:t>
            </a:r>
          </a:p>
          <a:p>
            <a:pPr lvl="1" algn="l"/>
            <a:endParaRPr lang="en-US" sz="1100" dirty="0">
              <a:solidFill>
                <a:srgbClr val="434343"/>
              </a:solidFill>
              <a:latin typeface="Montserrat Black" panose="00000A00000000000000" pitchFamily="2" charset="0"/>
            </a:endParaRPr>
          </a:p>
          <a:p>
            <a:pPr lvl="1" algn="l"/>
            <a:r>
              <a:rPr lang="en-US" sz="1100" dirty="0">
                <a:solidFill>
                  <a:srgbClr val="434343"/>
                </a:solidFill>
                <a:latin typeface="Montserrat Black" panose="00000A00000000000000" pitchFamily="2" charset="0"/>
              </a:rPr>
              <a:t>Summary: Apartments and Chalets dominate in availability, whereas Standalone houses and Penthouses provide the most space.</a:t>
            </a:r>
          </a:p>
        </p:txBody>
      </p:sp>
      <p:pic>
        <p:nvPicPr>
          <p:cNvPr id="5" name="Picture 4">
            <a:extLst>
              <a:ext uri="{FF2B5EF4-FFF2-40B4-BE49-F238E27FC236}">
                <a16:creationId xmlns:a16="http://schemas.microsoft.com/office/drawing/2014/main" id="{D1B05A46-240E-DCD8-BB8D-E5AC998F1F9A}"/>
              </a:ext>
            </a:extLst>
          </p:cNvPr>
          <p:cNvPicPr>
            <a:picLocks noChangeAspect="1"/>
          </p:cNvPicPr>
          <p:nvPr/>
        </p:nvPicPr>
        <p:blipFill>
          <a:blip r:embed="rId2"/>
          <a:srcRect/>
          <a:stretch/>
        </p:blipFill>
        <p:spPr>
          <a:xfrm>
            <a:off x="8261025" y="125323"/>
            <a:ext cx="517216" cy="517216"/>
          </a:xfrm>
          <a:prstGeom prst="rect">
            <a:avLst/>
          </a:prstGeom>
        </p:spPr>
      </p:pic>
      <p:pic>
        <p:nvPicPr>
          <p:cNvPr id="17" name="Picture 16">
            <a:extLst>
              <a:ext uri="{FF2B5EF4-FFF2-40B4-BE49-F238E27FC236}">
                <a16:creationId xmlns:a16="http://schemas.microsoft.com/office/drawing/2014/main" id="{94193CC1-8564-A646-8DA4-915E907F9294}"/>
              </a:ext>
            </a:extLst>
          </p:cNvPr>
          <p:cNvPicPr>
            <a:picLocks noChangeAspect="1"/>
          </p:cNvPicPr>
          <p:nvPr/>
        </p:nvPicPr>
        <p:blipFill>
          <a:blip r:embed="rId3"/>
          <a:stretch>
            <a:fillRect/>
          </a:stretch>
        </p:blipFill>
        <p:spPr>
          <a:xfrm>
            <a:off x="1007496" y="1472281"/>
            <a:ext cx="4000315" cy="2515168"/>
          </a:xfrm>
          <a:prstGeom prst="rect">
            <a:avLst/>
          </a:prstGeom>
          <a:ln>
            <a:solidFill>
              <a:schemeClr val="accent1">
                <a:lumMod val="50000"/>
              </a:schemeClr>
            </a:solidFill>
          </a:ln>
        </p:spPr>
      </p:pic>
      <p:sp>
        <p:nvSpPr>
          <p:cNvPr id="19" name="Google Shape;173;p16">
            <a:extLst>
              <a:ext uri="{FF2B5EF4-FFF2-40B4-BE49-F238E27FC236}">
                <a16:creationId xmlns:a16="http://schemas.microsoft.com/office/drawing/2014/main" id="{FD114982-A435-131D-B63B-FEB12C0AE0DA}"/>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61302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C5787CDE-F534-09B0-3621-91B003563EF2}"/>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C038922B-984A-6F98-B722-A7098AA6EA67}"/>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34343"/>
                </a:solidFill>
              </a:rPr>
              <a:t>CONCLUSION</a:t>
            </a:r>
          </a:p>
        </p:txBody>
      </p:sp>
      <p:grpSp>
        <p:nvGrpSpPr>
          <p:cNvPr id="186" name="Google Shape;186;p17">
            <a:extLst>
              <a:ext uri="{FF2B5EF4-FFF2-40B4-BE49-F238E27FC236}">
                <a16:creationId xmlns:a16="http://schemas.microsoft.com/office/drawing/2014/main" id="{BEDBE5ED-2623-E2BD-CF20-B79E09E061FA}"/>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A13422B1-8813-5ABA-999D-10643791544F}"/>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54AC67B1-1FDA-4E74-4F56-2467DFD60D61}"/>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2D8140E3-C4C4-D970-B36A-EFAE460F5E3F}"/>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7336BAC2-99BC-ADAD-786F-A8556BB8F711}"/>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4A658006-EF05-0C62-5722-AE29929FFD03}"/>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E73350F2-1D50-B8B6-D998-2DBE340049AD}"/>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8042BCC9-258F-2E18-F857-8BA7E4BF6F8F}"/>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84D0E604-7000-E6BF-9411-46000D924FA5}"/>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E728A14E-1290-6A66-A2DD-401C9F796C22}"/>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F64B4F85-216D-F4A0-14E9-4F769B1EF65C}"/>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CE78A3B1-4852-E418-D60F-CED3895BD548}"/>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173;p16">
            <a:extLst>
              <a:ext uri="{FF2B5EF4-FFF2-40B4-BE49-F238E27FC236}">
                <a16:creationId xmlns:a16="http://schemas.microsoft.com/office/drawing/2014/main" id="{A949AADC-0F0D-6813-7CE2-DA5CBDAF88DD}"/>
              </a:ext>
            </a:extLst>
          </p:cNvPr>
          <p:cNvSpPr txBox="1">
            <a:spLocks/>
          </p:cNvSpPr>
          <p:nvPr/>
        </p:nvSpPr>
        <p:spPr>
          <a:xfrm>
            <a:off x="6855887" y="-25886"/>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63617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22"/>
          <p:cNvSpPr/>
          <p:nvPr/>
        </p:nvSpPr>
        <p:spPr>
          <a:xfrm>
            <a:off x="2227749" y="4583328"/>
            <a:ext cx="854242" cy="608617"/>
          </a:xfrm>
          <a:custGeom>
            <a:avLst/>
            <a:gdLst/>
            <a:ahLst/>
            <a:cxnLst/>
            <a:rect l="l" t="t" r="r" b="b"/>
            <a:pathLst>
              <a:path w="40016" h="28510" extrusionOk="0">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782423" y="4808729"/>
            <a:ext cx="577374" cy="411357"/>
          </a:xfrm>
          <a:custGeom>
            <a:avLst/>
            <a:gdLst/>
            <a:ahLst/>
            <a:cxnLst/>
            <a:rect l="l" t="t" r="r" b="b"/>
            <a:pathLst>
              <a:path w="40019" h="28512" extrusionOk="0">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1619377" y="4644539"/>
            <a:ext cx="778032" cy="554434"/>
          </a:xfrm>
          <a:custGeom>
            <a:avLst/>
            <a:gdLst/>
            <a:ahLst/>
            <a:cxnLst/>
            <a:rect l="l" t="t" r="r" b="b"/>
            <a:pathLst>
              <a:path w="53927" h="38429" extrusionOk="0">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7050821" y="4820690"/>
            <a:ext cx="687424" cy="489827"/>
          </a:xfrm>
          <a:custGeom>
            <a:avLst/>
            <a:gdLst/>
            <a:ahLst/>
            <a:cxnLst/>
            <a:rect l="l" t="t" r="r" b="b"/>
            <a:pathLst>
              <a:path w="29042" h="20694" extrusionOk="0">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6257830" y="4591630"/>
            <a:ext cx="926562" cy="660251"/>
          </a:xfrm>
          <a:custGeom>
            <a:avLst/>
            <a:gdLst/>
            <a:ahLst/>
            <a:cxnLst/>
            <a:rect l="l" t="t" r="r" b="b"/>
            <a:pathLst>
              <a:path w="39145" h="27894" extrusionOk="0">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7004265" y="2769088"/>
            <a:ext cx="1645822" cy="2130963"/>
          </a:xfrm>
          <a:custGeom>
            <a:avLst/>
            <a:gdLst/>
            <a:ahLst/>
            <a:cxnLst/>
            <a:rect l="l" t="t" r="r" b="b"/>
            <a:pathLst>
              <a:path w="69532" h="90028" extrusionOk="0">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7569118" y="3651835"/>
            <a:ext cx="529593" cy="1765995"/>
          </a:xfrm>
          <a:custGeom>
            <a:avLst/>
            <a:gdLst/>
            <a:ahLst/>
            <a:cxnLst/>
            <a:rect l="l" t="t" r="r" b="b"/>
            <a:pathLst>
              <a:path w="22374" h="74609" extrusionOk="0">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8124645" y="3736010"/>
            <a:ext cx="711615" cy="1192282"/>
          </a:xfrm>
          <a:custGeom>
            <a:avLst/>
            <a:gdLst/>
            <a:ahLst/>
            <a:cxnLst/>
            <a:rect l="l" t="t" r="r" b="b"/>
            <a:pathLst>
              <a:path w="30064" h="50371" extrusionOk="0">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8346273" y="4112419"/>
            <a:ext cx="258145" cy="1222627"/>
          </a:xfrm>
          <a:custGeom>
            <a:avLst/>
            <a:gdLst/>
            <a:ahLst/>
            <a:cxnLst/>
            <a:rect l="l" t="t" r="r" b="b"/>
            <a:pathLst>
              <a:path w="10906" h="51653" extrusionOk="0">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2438860" y="3453301"/>
            <a:ext cx="1081101" cy="1399756"/>
          </a:xfrm>
          <a:custGeom>
            <a:avLst/>
            <a:gdLst/>
            <a:ahLst/>
            <a:cxnLst/>
            <a:rect l="l" t="t" r="r" b="b"/>
            <a:pathLst>
              <a:path w="50643" h="65570" extrusionOk="0">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2767000" y="3991678"/>
            <a:ext cx="433141" cy="1320556"/>
          </a:xfrm>
          <a:custGeom>
            <a:avLst/>
            <a:gdLst/>
            <a:ahLst/>
            <a:cxnLst/>
            <a:rect l="l" t="t" r="r" b="b"/>
            <a:pathLst>
              <a:path w="20290" h="61860" extrusionOk="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3527790" y="4198961"/>
            <a:ext cx="751500" cy="1104411"/>
          </a:xfrm>
          <a:custGeom>
            <a:avLst/>
            <a:gdLst/>
            <a:ahLst/>
            <a:cxnLst/>
            <a:rect l="l" t="t" r="r" b="b"/>
            <a:pathLst>
              <a:path w="27968" h="41102" extrusionOk="0">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4265210" y="4669454"/>
            <a:ext cx="1092964" cy="633917"/>
          </a:xfrm>
          <a:custGeom>
            <a:avLst/>
            <a:gdLst/>
            <a:ahLst/>
            <a:cxnLst/>
            <a:rect l="l" t="t" r="r" b="b"/>
            <a:pathLst>
              <a:path w="40676" h="23592" extrusionOk="0">
                <a:moveTo>
                  <a:pt x="1" y="0"/>
                </a:moveTo>
                <a:lnTo>
                  <a:pt x="1" y="23592"/>
                </a:lnTo>
                <a:lnTo>
                  <a:pt x="40675" y="23592"/>
                </a:lnTo>
                <a:lnTo>
                  <a:pt x="406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4380187"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3741272" y="4695545"/>
            <a:ext cx="259967" cy="454828"/>
          </a:xfrm>
          <a:custGeom>
            <a:avLst/>
            <a:gdLst/>
            <a:ahLst/>
            <a:cxnLst/>
            <a:rect l="l" t="t" r="r" b="b"/>
            <a:pathLst>
              <a:path w="9675" h="16927" extrusionOk="0">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4686290" y="4882829"/>
            <a:ext cx="284204" cy="415356"/>
          </a:xfrm>
          <a:custGeom>
            <a:avLst/>
            <a:gdLst/>
            <a:ahLst/>
            <a:cxnLst/>
            <a:rect l="l" t="t" r="r" b="b"/>
            <a:pathLst>
              <a:path w="10577" h="15458" extrusionOk="0">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5052609"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3413297" y="4166717"/>
            <a:ext cx="2081780" cy="502765"/>
          </a:xfrm>
          <a:custGeom>
            <a:avLst/>
            <a:gdLst/>
            <a:ahLst/>
            <a:cxnLst/>
            <a:rect l="l" t="t" r="r" b="b"/>
            <a:pathLst>
              <a:path w="77476" h="18711" extrusionOk="0">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5733451" y="3476738"/>
            <a:ext cx="1403087" cy="1442450"/>
          </a:xfrm>
          <a:custGeom>
            <a:avLst/>
            <a:gdLst/>
            <a:ahLst/>
            <a:cxnLst/>
            <a:rect l="l" t="t" r="r" b="b"/>
            <a:pathLst>
              <a:path w="59277" h="60940" extrusionOk="0">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6240050" y="3921130"/>
            <a:ext cx="410248" cy="1367653"/>
          </a:xfrm>
          <a:custGeom>
            <a:avLst/>
            <a:gdLst/>
            <a:ahLst/>
            <a:cxnLst/>
            <a:rect l="l" t="t" r="r" b="b"/>
            <a:pathLst>
              <a:path w="17332" h="57780" extrusionOk="0">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5209084" y="4820708"/>
            <a:ext cx="524368" cy="387385"/>
          </a:xfrm>
          <a:custGeom>
            <a:avLst/>
            <a:gdLst/>
            <a:ahLst/>
            <a:cxnLst/>
            <a:rect l="l" t="t" r="r" b="b"/>
            <a:pathLst>
              <a:path w="19515" h="14417" extrusionOk="0">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1058330" y="23306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1484864" y="30391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7" y="286468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668763" y="351823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txBox="1">
            <a:spLocks noGrp="1"/>
          </p:cNvSpPr>
          <p:nvPr>
            <p:ph type="subTitle" idx="1"/>
          </p:nvPr>
        </p:nvSpPr>
        <p:spPr>
          <a:xfrm>
            <a:off x="2258081" y="760082"/>
            <a:ext cx="4717500" cy="2726531"/>
          </a:xfrm>
          <a:prstGeom prst="rect">
            <a:avLst/>
          </a:prstGeom>
        </p:spPr>
        <p:txBody>
          <a:bodyPr spcFirstLastPara="1" wrap="square" lIns="91425" tIns="91425" rIns="91425" bIns="91425" anchor="t" anchorCtr="0">
            <a:noAutofit/>
          </a:bodyPr>
          <a:lstStyle/>
          <a:p>
            <a:pPr marL="0" indent="0">
              <a:spcBef>
                <a:spcPts val="1600"/>
              </a:spcBef>
              <a:spcAft>
                <a:spcPts val="1600"/>
              </a:spcAft>
            </a:pPr>
            <a:r>
              <a:rPr lang="en-US" sz="1400" dirty="0"/>
              <a:t>The Egyptian real estate market, particularly in East Cairo, offers a wide range of properties, with a noticeable concentration of high-end, luxury units in select compounds like </a:t>
            </a:r>
            <a:r>
              <a:rPr lang="en-US" sz="1400" dirty="0" err="1"/>
              <a:t>Katameya</a:t>
            </a:r>
            <a:r>
              <a:rPr lang="en-US" sz="1400" dirty="0"/>
              <a:t> Heights. Cash payments dominate the market, while non-furnished units are more prevalent. Delivery trends suggest a peak in 2024, followed by a sharp decline. Apartments and Chalets are the most offered, but Standalone houses and Penthouses offer more spacious living areas. Finished units are priced highest, and higher floors tend to have larger, more expensive properties.</a:t>
            </a:r>
          </a:p>
          <a:p>
            <a:pPr marL="0" lvl="0" indent="0" algn="ctr" rtl="0">
              <a:spcBef>
                <a:spcPts val="1600"/>
              </a:spcBef>
              <a:spcAft>
                <a:spcPts val="1600"/>
              </a:spcAft>
              <a:buNone/>
            </a:pPr>
            <a:endParaRPr dirty="0"/>
          </a:p>
        </p:txBody>
      </p:sp>
      <p:sp>
        <p:nvSpPr>
          <p:cNvPr id="2" name="Google Shape;173;p16">
            <a:extLst>
              <a:ext uri="{FF2B5EF4-FFF2-40B4-BE49-F238E27FC236}">
                <a16:creationId xmlns:a16="http://schemas.microsoft.com/office/drawing/2014/main" id="{F476A5C4-FFF6-E234-7F11-4FC2A4E45FC2}"/>
              </a:ext>
            </a:extLst>
          </p:cNvPr>
          <p:cNvSpPr txBox="1">
            <a:spLocks/>
          </p:cNvSpPr>
          <p:nvPr/>
        </p:nvSpPr>
        <p:spPr>
          <a:xfrm>
            <a:off x="6838376" y="20049"/>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36"/>
          <p:cNvSpPr txBox="1">
            <a:spLocks noGrp="1"/>
          </p:cNvSpPr>
          <p:nvPr>
            <p:ph type="ctrTitle"/>
          </p:nvPr>
        </p:nvSpPr>
        <p:spPr>
          <a:xfrm>
            <a:off x="461954" y="2008566"/>
            <a:ext cx="42093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THANKS</a:t>
            </a:r>
            <a:endParaRPr dirty="0">
              <a:solidFill>
                <a:schemeClr val="lt2"/>
              </a:solidFill>
            </a:endParaRPr>
          </a:p>
        </p:txBody>
      </p:sp>
      <p:grpSp>
        <p:nvGrpSpPr>
          <p:cNvPr id="1867" name="Google Shape;1867;p36"/>
          <p:cNvGrpSpPr/>
          <p:nvPr/>
        </p:nvGrpSpPr>
        <p:grpSpPr>
          <a:xfrm>
            <a:off x="6086323" y="1653090"/>
            <a:ext cx="3481645" cy="3406550"/>
            <a:chOff x="4095386" y="2301250"/>
            <a:chExt cx="2149164" cy="2102809"/>
          </a:xfrm>
        </p:grpSpPr>
        <p:sp>
          <p:nvSpPr>
            <p:cNvPr id="1868" name="Google Shape;1868;p36"/>
            <p:cNvSpPr/>
            <p:nvPr/>
          </p:nvSpPr>
          <p:spPr>
            <a:xfrm>
              <a:off x="4095386" y="301880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4343611" y="3422034"/>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6"/>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6"/>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6"/>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6"/>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36"/>
          <p:cNvGrpSpPr/>
          <p:nvPr/>
        </p:nvGrpSpPr>
        <p:grpSpPr>
          <a:xfrm>
            <a:off x="6489414" y="2915087"/>
            <a:ext cx="2792057" cy="2314899"/>
            <a:chOff x="202950" y="1579375"/>
            <a:chExt cx="1537900" cy="1275075"/>
          </a:xfrm>
        </p:grpSpPr>
        <p:sp>
          <p:nvSpPr>
            <p:cNvPr id="1875" name="Google Shape;1875;p36"/>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6"/>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6"/>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6"/>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6"/>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6"/>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6"/>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6"/>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6"/>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6"/>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6"/>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6"/>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6"/>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6"/>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9" name="Google Shape;1889;p36"/>
          <p:cNvSpPr/>
          <p:nvPr/>
        </p:nvSpPr>
        <p:spPr>
          <a:xfrm>
            <a:off x="944935" y="8112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6"/>
          <p:cNvSpPr/>
          <p:nvPr/>
        </p:nvSpPr>
        <p:spPr>
          <a:xfrm>
            <a:off x="5479175" y="312600"/>
            <a:ext cx="1655580" cy="972905"/>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6"/>
          <p:cNvSpPr txBox="1">
            <a:spLocks noGrp="1"/>
          </p:cNvSpPr>
          <p:nvPr>
            <p:ph type="subTitle" idx="1"/>
          </p:nvPr>
        </p:nvSpPr>
        <p:spPr>
          <a:xfrm flipH="1">
            <a:off x="1658954" y="2815535"/>
            <a:ext cx="3012300" cy="120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600" dirty="0">
                <a:solidFill>
                  <a:srgbClr val="434343"/>
                </a:solidFill>
              </a:rPr>
              <a:t>Does anyone have any questions?</a:t>
            </a:r>
            <a:endParaRPr sz="1600" dirty="0">
              <a:solidFill>
                <a:srgbClr val="434343"/>
              </a:solidFill>
            </a:endParaRPr>
          </a:p>
          <a:p>
            <a:pPr marL="0" lvl="0" indent="0" algn="r" rtl="0">
              <a:spcBef>
                <a:spcPts val="0"/>
              </a:spcBef>
              <a:spcAft>
                <a:spcPts val="0"/>
              </a:spcAft>
              <a:buClr>
                <a:schemeClr val="dk1"/>
              </a:buClr>
              <a:buSzPts val="1100"/>
              <a:buFont typeface="Arial"/>
              <a:buNone/>
            </a:pPr>
            <a:endParaRPr dirty="0">
              <a:solidFill>
                <a:srgbClr val="434343"/>
              </a:solidFill>
            </a:endParaRPr>
          </a:p>
          <a:p>
            <a:pPr marL="0" lvl="0" indent="0" algn="r" rtl="0">
              <a:spcBef>
                <a:spcPts val="0"/>
              </a:spcBef>
              <a:spcAft>
                <a:spcPts val="0"/>
              </a:spcAft>
              <a:buNone/>
            </a:pPr>
            <a:endParaRPr dirty="0"/>
          </a:p>
        </p:txBody>
      </p:sp>
      <p:sp>
        <p:nvSpPr>
          <p:cNvPr id="1892" name="Google Shape;1892;p36"/>
          <p:cNvSpPr/>
          <p:nvPr/>
        </p:nvSpPr>
        <p:spPr>
          <a:xfrm>
            <a:off x="7626050" y="3701695"/>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7892750" y="3701695"/>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3;p16">
            <a:extLst>
              <a:ext uri="{FF2B5EF4-FFF2-40B4-BE49-F238E27FC236}">
                <a16:creationId xmlns:a16="http://schemas.microsoft.com/office/drawing/2014/main" id="{E07E6933-9809-5765-7AB0-76A3F8E007B4}"/>
              </a:ext>
            </a:extLst>
          </p:cNvPr>
          <p:cNvSpPr txBox="1">
            <a:spLocks/>
          </p:cNvSpPr>
          <p:nvPr/>
        </p:nvSpPr>
        <p:spPr>
          <a:xfrm>
            <a:off x="6838601" y="104378"/>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INTRODUCTION</a:t>
            </a:r>
            <a:endParaRPr dirty="0">
              <a:solidFill>
                <a:srgbClr val="434343"/>
              </a:solidFill>
            </a:endParaRPr>
          </a:p>
        </p:txBody>
      </p:sp>
      <p:grpSp>
        <p:nvGrpSpPr>
          <p:cNvPr id="186" name="Google Shape;186;p17"/>
          <p:cNvGrpSpPr/>
          <p:nvPr/>
        </p:nvGrpSpPr>
        <p:grpSpPr>
          <a:xfrm>
            <a:off x="5811131" y="1111432"/>
            <a:ext cx="1980215" cy="1907859"/>
            <a:chOff x="1029600" y="238175"/>
            <a:chExt cx="5360625" cy="5164750"/>
          </a:xfrm>
        </p:grpSpPr>
        <p:sp>
          <p:nvSpPr>
            <p:cNvPr id="187" name="Google Shape;187;p17"/>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173;p16">
            <a:extLst>
              <a:ext uri="{FF2B5EF4-FFF2-40B4-BE49-F238E27FC236}">
                <a16:creationId xmlns:a16="http://schemas.microsoft.com/office/drawing/2014/main" id="{CC399274-185E-A0BE-C2D0-832C6E2B7CD8}"/>
              </a:ext>
            </a:extLst>
          </p:cNvPr>
          <p:cNvSpPr txBox="1">
            <a:spLocks/>
          </p:cNvSpPr>
          <p:nvPr/>
        </p:nvSpPr>
        <p:spPr>
          <a:xfrm>
            <a:off x="700830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0"/>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This Presentation About?</a:t>
            </a:r>
            <a:endParaRPr dirty="0"/>
          </a:p>
        </p:txBody>
      </p:sp>
      <p:sp>
        <p:nvSpPr>
          <p:cNvPr id="353" name="Google Shape;353;p20"/>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 MARKET ADAPTED TO YOUR NEEDS</a:t>
            </a:r>
            <a:endParaRPr dirty="0"/>
          </a:p>
        </p:txBody>
      </p:sp>
      <p:sp>
        <p:nvSpPr>
          <p:cNvPr id="354" name="Google Shape;354;p20"/>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Egypt’s real estate market offers diverse options, from residential compounds to various city regions, shaped by growing demand and buyer preferences.</a:t>
            </a:r>
          </a:p>
        </p:txBody>
      </p:sp>
      <p:sp>
        <p:nvSpPr>
          <p:cNvPr id="355" name="Google Shape;355;p20"/>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Buyers can choose between urban convenience or quieter suburban spaces, each offering unique advantages.</a:t>
            </a:r>
            <a:endParaRPr sz="1200" dirty="0"/>
          </a:p>
        </p:txBody>
      </p:sp>
      <p:sp>
        <p:nvSpPr>
          <p:cNvPr id="356" name="Google Shape;356;p20"/>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LOCATION CHOICES</a:t>
            </a:r>
            <a:endParaRPr dirty="0"/>
          </a:p>
        </p:txBody>
      </p:sp>
      <p:sp>
        <p:nvSpPr>
          <p:cNvPr id="357" name="Google Shape;357;p20"/>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Property choices range from city apartments to suburban villas, with prices influenced by location, type, and amenities.</a:t>
            </a:r>
            <a:endParaRPr sz="1200" dirty="0"/>
          </a:p>
        </p:txBody>
      </p:sp>
      <p:sp>
        <p:nvSpPr>
          <p:cNvPr id="358" name="Google Shape;358;p20"/>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PROPERTY TYPES</a:t>
            </a:r>
            <a:endParaRPr dirty="0"/>
          </a:p>
        </p:txBody>
      </p:sp>
      <p:sp>
        <p:nvSpPr>
          <p:cNvPr id="359" name="Google Shape;359;p20"/>
          <p:cNvSpPr/>
          <p:nvPr/>
        </p:nvSpPr>
        <p:spPr>
          <a:xfrm>
            <a:off x="2637549" y="3398959"/>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5093353" y="3398553"/>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403382" y="3184684"/>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373761" y="3478650"/>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315156" y="3890430"/>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386676" y="3054155"/>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402745" y="3977382"/>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491609" y="3684355"/>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491609" y="3272910"/>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579165" y="3977382"/>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403382" y="4156016"/>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579802" y="4156016"/>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403382" y="4332469"/>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579802" y="4332469"/>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462290" y="4537236"/>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481512" y="3566843"/>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670160" y="3397562"/>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5031108" y="4820560"/>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324733" y="4803968"/>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840124" y="3918511"/>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878552" y="3965787"/>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171627" y="3714261"/>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3059363" y="3906121"/>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3032926" y="4032331"/>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3116064" y="4116387"/>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457001" y="4239675"/>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552576" y="434242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552576" y="4479323"/>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553709" y="4616259"/>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552576" y="4753508"/>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725114" y="4342699"/>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725114" y="4479245"/>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713351" y="4616298"/>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712609" y="4753742"/>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451281" y="4120021"/>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226874" y="4116387"/>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3115495" y="4280639"/>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226557" y="4280639"/>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3116064" y="4449035"/>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227158" y="4449035"/>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3116064" y="4615375"/>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226874" y="4615375"/>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3115495" y="4779596"/>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226557" y="4779596"/>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985947" y="3965787"/>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4093390" y="3965787"/>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878552" y="4064058"/>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985947" y="4064058"/>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4093390" y="4064058"/>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878552" y="4162312"/>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985947" y="4162312"/>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4093390" y="4162312"/>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878552" y="4260583"/>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985947" y="4260583"/>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4093390" y="4260583"/>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878552" y="4358837"/>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985947" y="4358837"/>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4093390" y="4358837"/>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878552" y="4457123"/>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985947" y="4457123"/>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4093390" y="4457123"/>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878552" y="4555394"/>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985947" y="4555394"/>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4093390" y="4555394"/>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878552" y="4653648"/>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985947" y="4653648"/>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4093390" y="4653648"/>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878552" y="4751919"/>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985947" y="4751919"/>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4093390" y="4751919"/>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878552" y="4850205"/>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985947" y="4850205"/>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4093390" y="4850205"/>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878552" y="4648015"/>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985947" y="4648015"/>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4093390" y="4648015"/>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878552" y="3859464"/>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604371" y="3801229"/>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642766" y="3848490"/>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750161" y="3848490"/>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857588" y="3848490"/>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642766" y="3941305"/>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750161" y="3941305"/>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857588" y="3941305"/>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642766" y="4034088"/>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750161" y="4034088"/>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857588" y="4034088"/>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642766" y="4126904"/>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750161" y="4126904"/>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857588" y="4126904"/>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642766" y="4219735"/>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944815" y="4041228"/>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823252" y="4162790"/>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916198" y="4496195"/>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917513" y="4375013"/>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916198" y="4253763"/>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916198" y="4617411"/>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916198" y="4738973"/>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916198" y="4860189"/>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4116415" y="4253763"/>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4116415" y="4375013"/>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4116415" y="4496229"/>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4116415" y="4617445"/>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4116415" y="4738973"/>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4116415" y="4860224"/>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750161" y="4219735"/>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857588" y="4219735"/>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642766" y="4312551"/>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750161" y="4312551"/>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857588" y="4312551"/>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642766" y="4405334"/>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750161" y="4405334"/>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857588" y="4405334"/>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642766" y="4498149"/>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750161" y="4498149"/>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857588" y="4498149"/>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642766" y="4590965"/>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750161" y="4590965"/>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857588" y="4590965"/>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642766" y="4628192"/>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750161" y="4628192"/>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857588" y="4628192"/>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642766" y="4725683"/>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750161" y="4725683"/>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857588" y="4725683"/>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642766" y="4831811"/>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750161" y="4831811"/>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857588" y="4831811"/>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223920" y="3783355"/>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288632" y="3855779"/>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383136" y="3855779"/>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477608" y="3855779"/>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5004401" y="3427776"/>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150224" y="3584249"/>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257667" y="3693429"/>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5042797" y="3802593"/>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257667" y="3802593"/>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5042797" y="3911790"/>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150224" y="3911790"/>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257667" y="391179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5042797" y="4020970"/>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150224" y="4020970"/>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257667" y="4020970"/>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5042797" y="413016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150224" y="413016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257667" y="413016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5042797" y="4239347"/>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150224" y="4239347"/>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257667" y="4239347"/>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5042797" y="4348544"/>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150224" y="4348544"/>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257667" y="4348544"/>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5042797" y="4457724"/>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150224" y="4457724"/>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257667" y="4457724"/>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5042797" y="456692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150224" y="456692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257667" y="456692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5042797" y="467610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150224" y="467610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257667" y="467610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5042797" y="4785298"/>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150224" y="4785298"/>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257667" y="4785298"/>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431018" y="2988863"/>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449494" y="3157512"/>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491640" y="3204691"/>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599051" y="3204691"/>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706478" y="3204691"/>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491640" y="3308400"/>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599051" y="3308400"/>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706478" y="3308400"/>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491640" y="3412141"/>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599051" y="3412141"/>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706478" y="3412141"/>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491640" y="3515851"/>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599051" y="3515851"/>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706478" y="3515851"/>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491640" y="361959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599051" y="361959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706478" y="361959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491640" y="3723301"/>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599051" y="3723301"/>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706478" y="3723301"/>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491640" y="3827043"/>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599051" y="3827043"/>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706478" y="3827043"/>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491640" y="3930785"/>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599051" y="3930785"/>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706478" y="3930785"/>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491640" y="4034494"/>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599051" y="4034494"/>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706478" y="4034494"/>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491640" y="413823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599051" y="413823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706478" y="413823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491640" y="4241945"/>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599051" y="4241945"/>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706478" y="4241945"/>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491640" y="4345686"/>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599051" y="4345686"/>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706478" y="4345686"/>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491640" y="4449396"/>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599051" y="4449396"/>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706478" y="4449396"/>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491640" y="455313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599051" y="455313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706478" y="455313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491640" y="465687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599051" y="465687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706478" y="465687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491640" y="4760588"/>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599051" y="4760588"/>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706478" y="4760588"/>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491640" y="4864330"/>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599051" y="4864330"/>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706478" y="4864330"/>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487890" y="3044078"/>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595333" y="3044078"/>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702727" y="3044078"/>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928426" y="5052201"/>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940251" y="5019423"/>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416045" y="4460435"/>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416045" y="5044766"/>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603510" y="4812118"/>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346835" y="4446636"/>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632668" y="4616535"/>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521523" y="4877659"/>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551672" y="4827817"/>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521523" y="4906248"/>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521523" y="4939644"/>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521523" y="4973023"/>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521523" y="5006451"/>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767500" y="4877659"/>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797632" y="4822346"/>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767500" y="4906248"/>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767500" y="4939644"/>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767500" y="4973023"/>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767500" y="5006451"/>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292751" y="5037898"/>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5110594" y="4441392"/>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5110594" y="5044067"/>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250231" y="4804114"/>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5039939" y="4430255"/>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608618" y="4982456"/>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249581" y="4283555"/>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403684" y="4532129"/>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549052" y="3946062"/>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730770" y="4244835"/>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723254" y="5155943"/>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252515" y="4475842"/>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374001" y="4672059"/>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918015" y="4500341"/>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5027097" y="4687482"/>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684653" y="4697905"/>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765324" y="4827980"/>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468960" y="4579730"/>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571857" y="4745701"/>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753298" y="4441268"/>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867113" y="4667545"/>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6030372" y="4204458"/>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174019" y="4440564"/>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257667" y="3584249"/>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150224" y="3475052"/>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257667" y="3475052"/>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5042797" y="3475052"/>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5042797" y="3584249"/>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5042797" y="3693429"/>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150224" y="3693429"/>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150224" y="3802593"/>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3;p16">
            <a:extLst>
              <a:ext uri="{FF2B5EF4-FFF2-40B4-BE49-F238E27FC236}">
                <a16:creationId xmlns:a16="http://schemas.microsoft.com/office/drawing/2014/main" id="{3AA9D154-961E-2A7F-7880-99097A4AE10F}"/>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508BF2A9-BD93-B6EE-C67A-C474B5D27A81}"/>
            </a:ext>
          </a:extLst>
        </p:cNvPr>
        <p:cNvGrpSpPr/>
        <p:nvPr/>
      </p:nvGrpSpPr>
      <p:grpSpPr>
        <a:xfrm>
          <a:off x="0" y="0"/>
          <a:ext cx="0" cy="0"/>
          <a:chOff x="0" y="0"/>
          <a:chExt cx="0" cy="0"/>
        </a:xfrm>
      </p:grpSpPr>
      <p:sp>
        <p:nvSpPr>
          <p:cNvPr id="140" name="Google Shape;140;p15">
            <a:extLst>
              <a:ext uri="{FF2B5EF4-FFF2-40B4-BE49-F238E27FC236}">
                <a16:creationId xmlns:a16="http://schemas.microsoft.com/office/drawing/2014/main" id="{B4A55645-344D-67FA-AF27-94732A13C44F}"/>
              </a:ext>
            </a:extLst>
          </p:cNvPr>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dirty="0"/>
              <a:t>The Analysis of The Project</a:t>
            </a:r>
            <a:endParaRPr dirty="0"/>
          </a:p>
        </p:txBody>
      </p:sp>
      <p:grpSp>
        <p:nvGrpSpPr>
          <p:cNvPr id="142" name="Google Shape;142;p15">
            <a:extLst>
              <a:ext uri="{FF2B5EF4-FFF2-40B4-BE49-F238E27FC236}">
                <a16:creationId xmlns:a16="http://schemas.microsoft.com/office/drawing/2014/main" id="{C22748C1-EF78-749B-2385-21B02AE8AD5B}"/>
              </a:ext>
            </a:extLst>
          </p:cNvPr>
          <p:cNvGrpSpPr/>
          <p:nvPr/>
        </p:nvGrpSpPr>
        <p:grpSpPr>
          <a:xfrm>
            <a:off x="732897" y="3217904"/>
            <a:ext cx="927302" cy="2083860"/>
            <a:chOff x="2449930" y="2556776"/>
            <a:chExt cx="1339065" cy="3009185"/>
          </a:xfrm>
        </p:grpSpPr>
        <p:sp>
          <p:nvSpPr>
            <p:cNvPr id="143" name="Google Shape;143;p15">
              <a:extLst>
                <a:ext uri="{FF2B5EF4-FFF2-40B4-BE49-F238E27FC236}">
                  <a16:creationId xmlns:a16="http://schemas.microsoft.com/office/drawing/2014/main" id="{86A48D63-4B7E-2EB4-F9E3-78C6802547B4}"/>
                </a:ext>
              </a:extLst>
            </p:cNvPr>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a:extLst>
                <a:ext uri="{FF2B5EF4-FFF2-40B4-BE49-F238E27FC236}">
                  <a16:creationId xmlns:a16="http://schemas.microsoft.com/office/drawing/2014/main" id="{A28F2B7A-E1E8-6BD6-F702-B6440C1C1C02}"/>
                </a:ext>
              </a:extLst>
            </p:cNvPr>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a:extLst>
              <a:ext uri="{FF2B5EF4-FFF2-40B4-BE49-F238E27FC236}">
                <a16:creationId xmlns:a16="http://schemas.microsoft.com/office/drawing/2014/main" id="{66625A6F-93BC-1967-7BE8-0C493A8EE15C}"/>
              </a:ext>
            </a:extLst>
          </p:cNvPr>
          <p:cNvGrpSpPr/>
          <p:nvPr/>
        </p:nvGrpSpPr>
        <p:grpSpPr>
          <a:xfrm>
            <a:off x="-2" y="3587707"/>
            <a:ext cx="1282408" cy="1701863"/>
            <a:chOff x="1231043" y="3326737"/>
            <a:chExt cx="1851853" cy="2457564"/>
          </a:xfrm>
        </p:grpSpPr>
        <p:sp>
          <p:nvSpPr>
            <p:cNvPr id="146" name="Google Shape;146;p15">
              <a:extLst>
                <a:ext uri="{FF2B5EF4-FFF2-40B4-BE49-F238E27FC236}">
                  <a16:creationId xmlns:a16="http://schemas.microsoft.com/office/drawing/2014/main" id="{81F6891A-513B-3620-C768-5B2C87E7561F}"/>
                </a:ext>
              </a:extLst>
            </p:cNvPr>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a:extLst>
                <a:ext uri="{FF2B5EF4-FFF2-40B4-BE49-F238E27FC236}">
                  <a16:creationId xmlns:a16="http://schemas.microsoft.com/office/drawing/2014/main" id="{C0700A25-B04E-7278-AA2A-B967F374F779}"/>
                </a:ext>
              </a:extLst>
            </p:cNvPr>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CB9C7A4-51C0-F782-518E-25192795ABA5}"/>
              </a:ext>
            </a:extLst>
          </p:cNvPr>
          <p:cNvSpPr txBox="1"/>
          <p:nvPr/>
        </p:nvSpPr>
        <p:spPr>
          <a:xfrm>
            <a:off x="1357862" y="1056902"/>
            <a:ext cx="6757866" cy="3220882"/>
          </a:xfrm>
          <a:prstGeom prst="rect">
            <a:avLst/>
          </a:prstGeom>
          <a:noFill/>
        </p:spPr>
        <p:txBody>
          <a:bodyPr wrap="square">
            <a:spAutoFit/>
          </a:bodyPr>
          <a:lstStyle/>
          <a:p>
            <a:pPr marL="228600" indent="-228600">
              <a:lnSpc>
                <a:spcPct val="115000"/>
              </a:lnSpc>
              <a:buClr>
                <a:schemeClr val="tx1">
                  <a:lumMod val="75000"/>
                  <a:lumOff val="25000"/>
                </a:schemeClr>
              </a:buClr>
              <a:buFont typeface="+mj-lt"/>
              <a:buAutoNum type="arabicPeriod"/>
            </a:pPr>
            <a:r>
              <a:rPr lang="en-US" dirty="0">
                <a:solidFill>
                  <a:srgbClr val="434343"/>
                </a:solidFill>
                <a:latin typeface="Montserrat ExtraBold"/>
              </a:rPr>
              <a:t>WHAT WE ANALYZED :</a:t>
            </a:r>
          </a:p>
          <a:p>
            <a:r>
              <a:rPr lang="en-US" sz="1200" dirty="0">
                <a:solidFill>
                  <a:srgbClr val="434343"/>
                </a:solidFill>
                <a:latin typeface="EB Garamond"/>
                <a:ea typeface="EB Garamond"/>
              </a:rPr>
              <a:t>In this project, we analyzed key aspects of the real estate market, including property prices, locations, and delivery timelines.</a:t>
            </a:r>
          </a:p>
          <a:p>
            <a:endParaRPr lang="en-US" sz="1100" dirty="0">
              <a:solidFill>
                <a:srgbClr val="434343"/>
              </a:solidFill>
              <a:latin typeface="EB Garamond"/>
              <a:ea typeface="EB Garamond"/>
            </a:endParaRPr>
          </a:p>
          <a:p>
            <a:endParaRPr lang="en-US" sz="1100" dirty="0">
              <a:solidFill>
                <a:srgbClr val="434343"/>
              </a:solidFill>
              <a:latin typeface="EB Garamond"/>
              <a:ea typeface="EB Garamond"/>
            </a:endParaRPr>
          </a:p>
          <a:p>
            <a:pPr marL="228600" indent="-228600">
              <a:lnSpc>
                <a:spcPct val="115000"/>
              </a:lnSpc>
              <a:buClr>
                <a:schemeClr val="tx1">
                  <a:lumMod val="75000"/>
                  <a:lumOff val="25000"/>
                </a:schemeClr>
              </a:buClr>
              <a:buFont typeface="+mj-lt"/>
              <a:buAutoNum type="arabicPeriod" startAt="2"/>
            </a:pPr>
            <a:r>
              <a:rPr lang="en-US" dirty="0">
                <a:solidFill>
                  <a:srgbClr val="434343"/>
                </a:solidFill>
                <a:latin typeface="Montserrat ExtraBold"/>
              </a:rPr>
              <a:t>INSIGHTS ON PROPERTY FEATURES : </a:t>
            </a:r>
          </a:p>
          <a:p>
            <a:r>
              <a:rPr lang="en-US" sz="1200" dirty="0">
                <a:solidFill>
                  <a:srgbClr val="434343"/>
                </a:solidFill>
                <a:latin typeface="EB Garamond"/>
                <a:ea typeface="EB Garamond"/>
              </a:rPr>
              <a:t>We also examined property features such as the number of bedrooms, bathrooms, and the overall area size, providing detailed insights into buyer preferences.</a:t>
            </a:r>
          </a:p>
          <a:p>
            <a:endParaRPr lang="en-US" dirty="0">
              <a:solidFill>
                <a:srgbClr val="434343"/>
              </a:solidFill>
              <a:latin typeface="EB Garamond"/>
              <a:ea typeface="EB Garamond"/>
            </a:endParaRPr>
          </a:p>
          <a:p>
            <a:endParaRPr lang="en-US" dirty="0">
              <a:solidFill>
                <a:srgbClr val="434343"/>
              </a:solidFill>
              <a:latin typeface="EB Garamond"/>
              <a:ea typeface="EB Garamond"/>
            </a:endParaRPr>
          </a:p>
          <a:p>
            <a:pPr marL="228600" indent="-228600">
              <a:lnSpc>
                <a:spcPct val="115000"/>
              </a:lnSpc>
              <a:buClr>
                <a:schemeClr val="tx1">
                  <a:lumMod val="75000"/>
                  <a:lumOff val="25000"/>
                </a:schemeClr>
              </a:buClr>
              <a:buFont typeface="+mj-lt"/>
              <a:buAutoNum type="arabicPeriod" startAt="3"/>
            </a:pPr>
            <a:r>
              <a:rPr lang="en-US" dirty="0">
                <a:solidFill>
                  <a:srgbClr val="434343"/>
                </a:solidFill>
                <a:latin typeface="Montserrat ExtraBold"/>
              </a:rPr>
              <a:t>MARKET TRENDS &amp; FORECAST :</a:t>
            </a:r>
          </a:p>
          <a:p>
            <a:r>
              <a:rPr lang="en-US" sz="1200" dirty="0">
                <a:solidFill>
                  <a:srgbClr val="434343"/>
                </a:solidFill>
                <a:latin typeface="EB Garamond"/>
                <a:ea typeface="EB Garamond"/>
              </a:rPr>
              <a:t>Our analysis offers valuable insights into current market trends and helps forecast future developments in Egypt’s real estate landscape.</a:t>
            </a:r>
          </a:p>
          <a:p>
            <a:endParaRPr lang="en-US" sz="1100" dirty="0">
              <a:solidFill>
                <a:srgbClr val="434343"/>
              </a:solidFill>
              <a:latin typeface="EB Garamond"/>
              <a:ea typeface="EB Garamond"/>
            </a:endParaRPr>
          </a:p>
          <a:p>
            <a:endParaRPr lang="en-US" sz="1100" dirty="0">
              <a:solidFill>
                <a:srgbClr val="434343"/>
              </a:solidFill>
              <a:latin typeface="EB Garamond"/>
              <a:ea typeface="EB Garamond"/>
            </a:endParaRPr>
          </a:p>
          <a:p>
            <a:endParaRPr lang="en-US" sz="1100" dirty="0">
              <a:solidFill>
                <a:srgbClr val="434343"/>
              </a:solidFill>
              <a:latin typeface="EB Garamond"/>
              <a:ea typeface="EB Garamond"/>
            </a:endParaRPr>
          </a:p>
        </p:txBody>
      </p:sp>
      <p:sp>
        <p:nvSpPr>
          <p:cNvPr id="4" name="Google Shape;173;p16">
            <a:extLst>
              <a:ext uri="{FF2B5EF4-FFF2-40B4-BE49-F238E27FC236}">
                <a16:creationId xmlns:a16="http://schemas.microsoft.com/office/drawing/2014/main" id="{F2D1DCB6-4DF5-7DD7-A922-85270FF7A2CC}"/>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28569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3">
          <a:extLst>
            <a:ext uri="{FF2B5EF4-FFF2-40B4-BE49-F238E27FC236}">
              <a16:creationId xmlns:a16="http://schemas.microsoft.com/office/drawing/2014/main" id="{53A267D7-1D9C-3AA7-676C-57C1384DD222}"/>
            </a:ext>
          </a:extLst>
        </p:cNvPr>
        <p:cNvGrpSpPr/>
        <p:nvPr/>
      </p:nvGrpSpPr>
      <p:grpSpPr>
        <a:xfrm>
          <a:off x="0" y="0"/>
          <a:ext cx="0" cy="0"/>
          <a:chOff x="0" y="0"/>
          <a:chExt cx="0" cy="0"/>
        </a:xfrm>
      </p:grpSpPr>
      <p:sp>
        <p:nvSpPr>
          <p:cNvPr id="1114" name="Google Shape;1114;p29">
            <a:extLst>
              <a:ext uri="{FF2B5EF4-FFF2-40B4-BE49-F238E27FC236}">
                <a16:creationId xmlns:a16="http://schemas.microsoft.com/office/drawing/2014/main" id="{E37A99DB-DD7B-0FC9-91C8-0D4271B1B6AA}"/>
              </a:ext>
            </a:extLst>
          </p:cNvPr>
          <p:cNvSpPr txBox="1"/>
          <p:nvPr/>
        </p:nvSpPr>
        <p:spPr>
          <a:xfrm>
            <a:off x="2522320" y="2921762"/>
            <a:ext cx="1150490" cy="471714"/>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3. HumData</a:t>
            </a:r>
            <a:endParaRPr sz="1100" dirty="0">
              <a:solidFill>
                <a:srgbClr val="434343"/>
              </a:solidFill>
              <a:latin typeface="Montserrat ExtraBold"/>
              <a:ea typeface="Montserrat ExtraBold"/>
              <a:cs typeface="Montserrat ExtraBold"/>
              <a:sym typeface="Montserrat ExtraBold"/>
            </a:endParaRPr>
          </a:p>
        </p:txBody>
      </p:sp>
      <p:sp>
        <p:nvSpPr>
          <p:cNvPr id="1115" name="Google Shape;1115;p29">
            <a:extLst>
              <a:ext uri="{FF2B5EF4-FFF2-40B4-BE49-F238E27FC236}">
                <a16:creationId xmlns:a16="http://schemas.microsoft.com/office/drawing/2014/main" id="{3A561545-64B5-9A1F-CB77-0AE4C5FFDFC3}"/>
              </a:ext>
            </a:extLst>
          </p:cNvPr>
          <p:cNvSpPr txBox="1"/>
          <p:nvPr/>
        </p:nvSpPr>
        <p:spPr>
          <a:xfrm>
            <a:off x="5369882" y="1805121"/>
            <a:ext cx="1226215" cy="4893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UCI .4 </a:t>
            </a:r>
            <a:endParaRPr sz="1100" dirty="0">
              <a:solidFill>
                <a:srgbClr val="434343"/>
              </a:solidFill>
              <a:latin typeface="Montserrat ExtraBold"/>
              <a:ea typeface="Montserrat ExtraBold"/>
              <a:cs typeface="Montserrat ExtraBold"/>
              <a:sym typeface="Montserrat ExtraBold"/>
            </a:endParaRPr>
          </a:p>
        </p:txBody>
      </p:sp>
      <p:sp>
        <p:nvSpPr>
          <p:cNvPr id="1116" name="Google Shape;1116;p29">
            <a:extLst>
              <a:ext uri="{FF2B5EF4-FFF2-40B4-BE49-F238E27FC236}">
                <a16:creationId xmlns:a16="http://schemas.microsoft.com/office/drawing/2014/main" id="{5C8A124A-3FD4-5712-64E9-CAA9319B466C}"/>
              </a:ext>
            </a:extLst>
          </p:cNvPr>
          <p:cNvSpPr txBox="1"/>
          <p:nvPr/>
        </p:nvSpPr>
        <p:spPr>
          <a:xfrm>
            <a:off x="2503433" y="1790798"/>
            <a:ext cx="1307978" cy="489300"/>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1. Data World</a:t>
            </a:r>
            <a:endParaRPr sz="1100" dirty="0">
              <a:solidFill>
                <a:srgbClr val="434343"/>
              </a:solidFill>
              <a:latin typeface="Montserrat ExtraBold"/>
              <a:ea typeface="Montserrat ExtraBold"/>
              <a:cs typeface="Montserrat ExtraBold"/>
              <a:sym typeface="Montserrat ExtraBold"/>
            </a:endParaRPr>
          </a:p>
        </p:txBody>
      </p:sp>
      <p:sp>
        <p:nvSpPr>
          <p:cNvPr id="1117" name="Google Shape;1117;p29">
            <a:extLst>
              <a:ext uri="{FF2B5EF4-FFF2-40B4-BE49-F238E27FC236}">
                <a16:creationId xmlns:a16="http://schemas.microsoft.com/office/drawing/2014/main" id="{ADA5779E-39A6-2F89-A172-B600DE1BFCA2}"/>
              </a:ext>
            </a:extLst>
          </p:cNvPr>
          <p:cNvSpPr txBox="1"/>
          <p:nvPr/>
        </p:nvSpPr>
        <p:spPr>
          <a:xfrm>
            <a:off x="2099619" y="2327093"/>
            <a:ext cx="1042677" cy="489300"/>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2. Kaggle</a:t>
            </a:r>
            <a:endParaRPr sz="1100" dirty="0">
              <a:solidFill>
                <a:srgbClr val="434343"/>
              </a:solidFill>
              <a:latin typeface="Montserrat ExtraBold"/>
              <a:ea typeface="Montserrat ExtraBold"/>
              <a:cs typeface="Montserrat ExtraBold"/>
              <a:sym typeface="Montserrat ExtraBold"/>
            </a:endParaRPr>
          </a:p>
        </p:txBody>
      </p:sp>
      <p:sp>
        <p:nvSpPr>
          <p:cNvPr id="1119" name="Google Shape;1119;p29">
            <a:extLst>
              <a:ext uri="{FF2B5EF4-FFF2-40B4-BE49-F238E27FC236}">
                <a16:creationId xmlns:a16="http://schemas.microsoft.com/office/drawing/2014/main" id="{49C49683-368E-CC63-89D6-90A4925BAEE5}"/>
              </a:ext>
            </a:extLst>
          </p:cNvPr>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Data Source</a:t>
            </a:r>
            <a:endParaRPr dirty="0"/>
          </a:p>
        </p:txBody>
      </p:sp>
      <p:grpSp>
        <p:nvGrpSpPr>
          <p:cNvPr id="1120" name="Google Shape;1120;p29">
            <a:extLst>
              <a:ext uri="{FF2B5EF4-FFF2-40B4-BE49-F238E27FC236}">
                <a16:creationId xmlns:a16="http://schemas.microsoft.com/office/drawing/2014/main" id="{9932AD46-8C1A-1588-D1CD-550422B5877F}"/>
              </a:ext>
            </a:extLst>
          </p:cNvPr>
          <p:cNvGrpSpPr/>
          <p:nvPr/>
        </p:nvGrpSpPr>
        <p:grpSpPr>
          <a:xfrm>
            <a:off x="3507681" y="1507431"/>
            <a:ext cx="2128637" cy="2128637"/>
            <a:chOff x="1190500" y="238125"/>
            <a:chExt cx="5236500" cy="5236500"/>
          </a:xfrm>
        </p:grpSpPr>
        <p:sp>
          <p:nvSpPr>
            <p:cNvPr id="1121" name="Google Shape;1121;p29">
              <a:extLst>
                <a:ext uri="{FF2B5EF4-FFF2-40B4-BE49-F238E27FC236}">
                  <a16:creationId xmlns:a16="http://schemas.microsoft.com/office/drawing/2014/main" id="{50AAA595-F1A0-5177-1712-60F2BFCF0F5D}"/>
                </a:ext>
              </a:extLst>
            </p:cNvPr>
            <p:cNvSpPr/>
            <p:nvPr/>
          </p:nvSpPr>
          <p:spPr>
            <a:xfrm>
              <a:off x="1190500" y="238125"/>
              <a:ext cx="5236500" cy="5236500"/>
            </a:xfrm>
            <a:custGeom>
              <a:avLst/>
              <a:gdLst/>
              <a:ahLst/>
              <a:cxnLst/>
              <a:rect l="l" t="t" r="r" b="b"/>
              <a:pathLst>
                <a:path w="209460" h="209460" extrusionOk="0">
                  <a:moveTo>
                    <a:pt x="104728" y="0"/>
                  </a:moveTo>
                  <a:cubicBezTo>
                    <a:pt x="76954" y="0"/>
                    <a:pt x="50314" y="11034"/>
                    <a:pt x="30674" y="30674"/>
                  </a:cubicBezTo>
                  <a:cubicBezTo>
                    <a:pt x="11034" y="50314"/>
                    <a:pt x="0" y="76954"/>
                    <a:pt x="0" y="104731"/>
                  </a:cubicBezTo>
                  <a:cubicBezTo>
                    <a:pt x="0" y="132505"/>
                    <a:pt x="11034" y="159146"/>
                    <a:pt x="30674" y="178786"/>
                  </a:cubicBezTo>
                  <a:cubicBezTo>
                    <a:pt x="50314" y="198426"/>
                    <a:pt x="76954" y="209459"/>
                    <a:pt x="104731" y="209459"/>
                  </a:cubicBezTo>
                  <a:cubicBezTo>
                    <a:pt x="132505" y="209459"/>
                    <a:pt x="159146" y="198426"/>
                    <a:pt x="178786" y="178786"/>
                  </a:cubicBezTo>
                  <a:cubicBezTo>
                    <a:pt x="198426" y="159146"/>
                    <a:pt x="209459" y="132505"/>
                    <a:pt x="209459" y="104731"/>
                  </a:cubicBezTo>
                  <a:lnTo>
                    <a:pt x="209459" y="104728"/>
                  </a:lnTo>
                  <a:cubicBezTo>
                    <a:pt x="209459" y="76954"/>
                    <a:pt x="198426" y="50314"/>
                    <a:pt x="178786" y="30674"/>
                  </a:cubicBezTo>
                  <a:cubicBezTo>
                    <a:pt x="159146" y="11034"/>
                    <a:pt x="132505" y="0"/>
                    <a:pt x="1047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29">
              <a:extLst>
                <a:ext uri="{FF2B5EF4-FFF2-40B4-BE49-F238E27FC236}">
                  <a16:creationId xmlns:a16="http://schemas.microsoft.com/office/drawing/2014/main" id="{D37190F6-318F-89A9-0B6B-AE455EC34BCF}"/>
                </a:ext>
              </a:extLst>
            </p:cNvPr>
            <p:cNvSpPr/>
            <p:nvPr/>
          </p:nvSpPr>
          <p:spPr>
            <a:xfrm>
              <a:off x="2004175" y="1051800"/>
              <a:ext cx="3609125" cy="3609125"/>
            </a:xfrm>
            <a:custGeom>
              <a:avLst/>
              <a:gdLst/>
              <a:ahLst/>
              <a:cxnLst/>
              <a:rect l="l" t="t" r="r" b="b"/>
              <a:pathLst>
                <a:path w="144365" h="144365" extrusionOk="0">
                  <a:moveTo>
                    <a:pt x="72181" y="1"/>
                  </a:moveTo>
                  <a:cubicBezTo>
                    <a:pt x="53041" y="1"/>
                    <a:pt x="34681" y="7608"/>
                    <a:pt x="21143" y="21143"/>
                  </a:cubicBezTo>
                  <a:cubicBezTo>
                    <a:pt x="7608" y="34681"/>
                    <a:pt x="1" y="53041"/>
                    <a:pt x="1" y="72184"/>
                  </a:cubicBezTo>
                  <a:cubicBezTo>
                    <a:pt x="1" y="91325"/>
                    <a:pt x="7608" y="109684"/>
                    <a:pt x="21143" y="123222"/>
                  </a:cubicBezTo>
                  <a:cubicBezTo>
                    <a:pt x="34681" y="136757"/>
                    <a:pt x="53041" y="144365"/>
                    <a:pt x="72184" y="144365"/>
                  </a:cubicBezTo>
                  <a:cubicBezTo>
                    <a:pt x="91325" y="144365"/>
                    <a:pt x="109684" y="136757"/>
                    <a:pt x="123222" y="123222"/>
                  </a:cubicBezTo>
                  <a:cubicBezTo>
                    <a:pt x="136757" y="109684"/>
                    <a:pt x="144364" y="91325"/>
                    <a:pt x="144364" y="72184"/>
                  </a:cubicBezTo>
                  <a:lnTo>
                    <a:pt x="144364" y="72181"/>
                  </a:lnTo>
                  <a:cubicBezTo>
                    <a:pt x="144364" y="53041"/>
                    <a:pt x="136757" y="34681"/>
                    <a:pt x="123222" y="21143"/>
                  </a:cubicBezTo>
                  <a:cubicBezTo>
                    <a:pt x="109684" y="7608"/>
                    <a:pt x="91325" y="1"/>
                    <a:pt x="72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9">
              <a:extLst>
                <a:ext uri="{FF2B5EF4-FFF2-40B4-BE49-F238E27FC236}">
                  <a16:creationId xmlns:a16="http://schemas.microsoft.com/office/drawing/2014/main" id="{E34EBC38-6D3F-4BB2-DE4E-812573058412}"/>
                </a:ext>
              </a:extLst>
            </p:cNvPr>
            <p:cNvSpPr/>
            <p:nvPr/>
          </p:nvSpPr>
          <p:spPr>
            <a:xfrm>
              <a:off x="2771526" y="1819151"/>
              <a:ext cx="2074426" cy="2074426"/>
            </a:xfrm>
            <a:custGeom>
              <a:avLst/>
              <a:gdLst/>
              <a:ahLst/>
              <a:cxnLst/>
              <a:rect l="l" t="t" r="r" b="b"/>
              <a:pathLst>
                <a:path w="82977" h="82977" extrusionOk="0">
                  <a:moveTo>
                    <a:pt x="41490" y="1"/>
                  </a:moveTo>
                  <a:cubicBezTo>
                    <a:pt x="30487" y="1"/>
                    <a:pt x="19933" y="4373"/>
                    <a:pt x="12154" y="12154"/>
                  </a:cubicBezTo>
                  <a:cubicBezTo>
                    <a:pt x="4373" y="19933"/>
                    <a:pt x="1" y="30487"/>
                    <a:pt x="1" y="41490"/>
                  </a:cubicBezTo>
                  <a:cubicBezTo>
                    <a:pt x="1" y="52491"/>
                    <a:pt x="4373" y="63045"/>
                    <a:pt x="12154" y="70823"/>
                  </a:cubicBezTo>
                  <a:cubicBezTo>
                    <a:pt x="19933" y="78605"/>
                    <a:pt x="30487" y="82977"/>
                    <a:pt x="41490" y="82977"/>
                  </a:cubicBezTo>
                  <a:cubicBezTo>
                    <a:pt x="52491" y="82977"/>
                    <a:pt x="63045" y="78605"/>
                    <a:pt x="70823" y="70823"/>
                  </a:cubicBezTo>
                  <a:cubicBezTo>
                    <a:pt x="78605" y="63045"/>
                    <a:pt x="82977" y="52491"/>
                    <a:pt x="82977" y="41490"/>
                  </a:cubicBezTo>
                  <a:lnTo>
                    <a:pt x="82977" y="41487"/>
                  </a:lnTo>
                  <a:cubicBezTo>
                    <a:pt x="82977" y="30487"/>
                    <a:pt x="78605" y="19933"/>
                    <a:pt x="70823" y="12154"/>
                  </a:cubicBezTo>
                  <a:cubicBezTo>
                    <a:pt x="63045" y="4373"/>
                    <a:pt x="52491" y="1"/>
                    <a:pt x="41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29">
              <a:extLst>
                <a:ext uri="{FF2B5EF4-FFF2-40B4-BE49-F238E27FC236}">
                  <a16:creationId xmlns:a16="http://schemas.microsoft.com/office/drawing/2014/main" id="{E899520C-6259-B7E0-1019-8BDDD639EA1C}"/>
                </a:ext>
              </a:extLst>
            </p:cNvPr>
            <p:cNvSpPr/>
            <p:nvPr/>
          </p:nvSpPr>
          <p:spPr>
            <a:xfrm>
              <a:off x="1190500" y="240800"/>
              <a:ext cx="2500200" cy="5231150"/>
            </a:xfrm>
            <a:custGeom>
              <a:avLst/>
              <a:gdLst/>
              <a:ahLst/>
              <a:cxnLst/>
              <a:rect l="l" t="t" r="r" b="b"/>
              <a:pathLst>
                <a:path w="100008" h="209246" extrusionOk="0">
                  <a:moveTo>
                    <a:pt x="100007" y="0"/>
                  </a:moveTo>
                  <a:cubicBezTo>
                    <a:pt x="44359" y="2468"/>
                    <a:pt x="0" y="48363"/>
                    <a:pt x="0" y="104624"/>
                  </a:cubicBezTo>
                  <a:cubicBezTo>
                    <a:pt x="0" y="160883"/>
                    <a:pt x="44359" y="206778"/>
                    <a:pt x="100007" y="209245"/>
                  </a:cubicBezTo>
                  <a:lnTo>
                    <a:pt x="100007" y="145842"/>
                  </a:lnTo>
                  <a:cubicBezTo>
                    <a:pt x="79318" y="143496"/>
                    <a:pt x="63242" y="125937"/>
                    <a:pt x="63242" y="104624"/>
                  </a:cubicBezTo>
                  <a:cubicBezTo>
                    <a:pt x="63242" y="83308"/>
                    <a:pt x="79318" y="65750"/>
                    <a:pt x="100007" y="63406"/>
                  </a:cubicBezTo>
                  <a:lnTo>
                    <a:pt x="100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9">
              <a:extLst>
                <a:ext uri="{FF2B5EF4-FFF2-40B4-BE49-F238E27FC236}">
                  <a16:creationId xmlns:a16="http://schemas.microsoft.com/office/drawing/2014/main" id="{22DB004D-E1DE-4DAA-336C-20C0BD4EAA50}"/>
                </a:ext>
              </a:extLst>
            </p:cNvPr>
            <p:cNvSpPr/>
            <p:nvPr/>
          </p:nvSpPr>
          <p:spPr>
            <a:xfrm>
              <a:off x="2004175" y="1055675"/>
              <a:ext cx="1686525" cy="3601400"/>
            </a:xfrm>
            <a:custGeom>
              <a:avLst/>
              <a:gdLst/>
              <a:ahLst/>
              <a:cxnLst/>
              <a:rect l="l" t="t" r="r" b="b"/>
              <a:pathLst>
                <a:path w="67461" h="144056" extrusionOk="0">
                  <a:moveTo>
                    <a:pt x="67460" y="0"/>
                  </a:moveTo>
                  <a:cubicBezTo>
                    <a:pt x="29796" y="2431"/>
                    <a:pt x="1" y="33752"/>
                    <a:pt x="1" y="72029"/>
                  </a:cubicBezTo>
                  <a:cubicBezTo>
                    <a:pt x="1" y="110307"/>
                    <a:pt x="29800" y="141625"/>
                    <a:pt x="67460" y="144055"/>
                  </a:cubicBezTo>
                  <a:lnTo>
                    <a:pt x="67460" y="113247"/>
                  </a:lnTo>
                  <a:cubicBezTo>
                    <a:pt x="46771" y="110901"/>
                    <a:pt x="30695" y="93342"/>
                    <a:pt x="30695" y="72029"/>
                  </a:cubicBezTo>
                  <a:cubicBezTo>
                    <a:pt x="30695" y="50713"/>
                    <a:pt x="46771" y="33155"/>
                    <a:pt x="67460" y="30811"/>
                  </a:cubicBezTo>
                  <a:lnTo>
                    <a:pt x="67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5" name="Google Shape;1135;p29">
            <a:extLst>
              <a:ext uri="{FF2B5EF4-FFF2-40B4-BE49-F238E27FC236}">
                <a16:creationId xmlns:a16="http://schemas.microsoft.com/office/drawing/2014/main" id="{0A2D84CD-9493-BA7B-1785-D6695C504EE0}"/>
              </a:ext>
            </a:extLst>
          </p:cNvPr>
          <p:cNvCxnSpPr/>
          <p:nvPr/>
        </p:nvCxnSpPr>
        <p:spPr>
          <a:xfrm>
            <a:off x="2124489" y="2553733"/>
            <a:ext cx="1417320" cy="0"/>
          </a:xfrm>
          <a:prstGeom prst="straightConnector1">
            <a:avLst/>
          </a:prstGeom>
          <a:noFill/>
          <a:ln w="19050" cap="flat" cmpd="sng">
            <a:solidFill>
              <a:srgbClr val="434343"/>
            </a:solidFill>
            <a:prstDash val="solid"/>
            <a:round/>
            <a:headEnd type="oval" w="med" len="med"/>
            <a:tailEnd type="oval" w="med" len="med"/>
          </a:ln>
        </p:spPr>
      </p:cxnSp>
      <p:cxnSp>
        <p:nvCxnSpPr>
          <p:cNvPr id="1136" name="Google Shape;1136;p29">
            <a:extLst>
              <a:ext uri="{FF2B5EF4-FFF2-40B4-BE49-F238E27FC236}">
                <a16:creationId xmlns:a16="http://schemas.microsoft.com/office/drawing/2014/main" id="{5BC4AFA5-D2AB-913A-B8C9-91B2B4133610}"/>
              </a:ext>
            </a:extLst>
          </p:cNvPr>
          <p:cNvCxnSpPr/>
          <p:nvPr/>
        </p:nvCxnSpPr>
        <p:spPr>
          <a:xfrm>
            <a:off x="2552564" y="3161568"/>
            <a:ext cx="1171500" cy="0"/>
          </a:xfrm>
          <a:prstGeom prst="straightConnector1">
            <a:avLst/>
          </a:prstGeom>
          <a:noFill/>
          <a:ln w="19050" cap="flat" cmpd="sng">
            <a:solidFill>
              <a:srgbClr val="434343"/>
            </a:solidFill>
            <a:prstDash val="solid"/>
            <a:round/>
            <a:headEnd type="oval" w="med" len="med"/>
            <a:tailEnd type="oval" w="med" len="med"/>
          </a:ln>
        </p:spPr>
      </p:cxnSp>
      <p:cxnSp>
        <p:nvCxnSpPr>
          <p:cNvPr id="1137" name="Google Shape;1137;p29">
            <a:extLst>
              <a:ext uri="{FF2B5EF4-FFF2-40B4-BE49-F238E27FC236}">
                <a16:creationId xmlns:a16="http://schemas.microsoft.com/office/drawing/2014/main" id="{D7FDB454-7D29-A542-2F1C-A5C4D3242C96}"/>
              </a:ext>
            </a:extLst>
          </p:cNvPr>
          <p:cNvCxnSpPr>
            <a:cxnSpLocks/>
            <a:endCxn id="24" idx="3"/>
          </p:cNvCxnSpPr>
          <p:nvPr/>
        </p:nvCxnSpPr>
        <p:spPr>
          <a:xfrm flipV="1">
            <a:off x="5602433" y="2618753"/>
            <a:ext cx="1418122" cy="4214"/>
          </a:xfrm>
          <a:prstGeom prst="straightConnector1">
            <a:avLst/>
          </a:prstGeom>
          <a:noFill/>
          <a:ln w="19050" cap="flat" cmpd="sng">
            <a:solidFill>
              <a:srgbClr val="434343"/>
            </a:solidFill>
            <a:prstDash val="solid"/>
            <a:round/>
            <a:headEnd type="oval" w="med" len="med"/>
            <a:tailEnd type="oval" w="med" len="med"/>
          </a:ln>
        </p:spPr>
      </p:cxnSp>
      <p:cxnSp>
        <p:nvCxnSpPr>
          <p:cNvPr id="1138" name="Google Shape;1138;p29">
            <a:extLst>
              <a:ext uri="{FF2B5EF4-FFF2-40B4-BE49-F238E27FC236}">
                <a16:creationId xmlns:a16="http://schemas.microsoft.com/office/drawing/2014/main" id="{B1712C33-E6E1-4216-8DA9-B81772CC19B3}"/>
              </a:ext>
            </a:extLst>
          </p:cNvPr>
          <p:cNvCxnSpPr/>
          <p:nvPr/>
        </p:nvCxnSpPr>
        <p:spPr>
          <a:xfrm>
            <a:off x="5320485" y="3186877"/>
            <a:ext cx="1171500" cy="0"/>
          </a:xfrm>
          <a:prstGeom prst="straightConnector1">
            <a:avLst/>
          </a:prstGeom>
          <a:noFill/>
          <a:ln w="19050" cap="flat" cmpd="sng">
            <a:solidFill>
              <a:srgbClr val="434343"/>
            </a:solidFill>
            <a:prstDash val="solid"/>
            <a:round/>
            <a:headEnd type="oval" w="med" len="med"/>
            <a:tailEnd type="oval" w="med" len="med"/>
          </a:ln>
        </p:spPr>
      </p:cxnSp>
      <p:grpSp>
        <p:nvGrpSpPr>
          <p:cNvPr id="2" name="Google Shape;7111;p45">
            <a:extLst>
              <a:ext uri="{FF2B5EF4-FFF2-40B4-BE49-F238E27FC236}">
                <a16:creationId xmlns:a16="http://schemas.microsoft.com/office/drawing/2014/main" id="{478B075F-069E-9EE6-BFE6-9FB579E3759A}"/>
              </a:ext>
            </a:extLst>
          </p:cNvPr>
          <p:cNvGrpSpPr/>
          <p:nvPr/>
        </p:nvGrpSpPr>
        <p:grpSpPr>
          <a:xfrm>
            <a:off x="4401334" y="2405747"/>
            <a:ext cx="331993" cy="331993"/>
            <a:chOff x="870939" y="2439293"/>
            <a:chExt cx="331993" cy="331993"/>
          </a:xfrm>
        </p:grpSpPr>
        <p:sp>
          <p:nvSpPr>
            <p:cNvPr id="3" name="Google Shape;7112;p45">
              <a:extLst>
                <a:ext uri="{FF2B5EF4-FFF2-40B4-BE49-F238E27FC236}">
                  <a16:creationId xmlns:a16="http://schemas.microsoft.com/office/drawing/2014/main" id="{8472391D-407A-4A89-8E0F-D9B53C53979D}"/>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13;p45">
              <a:extLst>
                <a:ext uri="{FF2B5EF4-FFF2-40B4-BE49-F238E27FC236}">
                  <a16:creationId xmlns:a16="http://schemas.microsoft.com/office/drawing/2014/main" id="{B0D7219F-1F9C-B5AD-10FB-F70C80770AE0}"/>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14;p45">
              <a:extLst>
                <a:ext uri="{FF2B5EF4-FFF2-40B4-BE49-F238E27FC236}">
                  <a16:creationId xmlns:a16="http://schemas.microsoft.com/office/drawing/2014/main" id="{480D36A3-9797-CC56-4300-1698A354080D}"/>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15;p45">
              <a:extLst>
                <a:ext uri="{FF2B5EF4-FFF2-40B4-BE49-F238E27FC236}">
                  <a16:creationId xmlns:a16="http://schemas.microsoft.com/office/drawing/2014/main" id="{9CA4A411-7B34-F4DF-AF40-F4C83D922E61}"/>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16;p45">
              <a:extLst>
                <a:ext uri="{FF2B5EF4-FFF2-40B4-BE49-F238E27FC236}">
                  <a16:creationId xmlns:a16="http://schemas.microsoft.com/office/drawing/2014/main" id="{CE549BB0-B191-F187-A7A1-23E7967888DA}"/>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17;p45">
              <a:extLst>
                <a:ext uri="{FF2B5EF4-FFF2-40B4-BE49-F238E27FC236}">
                  <a16:creationId xmlns:a16="http://schemas.microsoft.com/office/drawing/2014/main" id="{4AFA8016-CB35-A484-F896-87508BA189A5}"/>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18;p45">
              <a:extLst>
                <a:ext uri="{FF2B5EF4-FFF2-40B4-BE49-F238E27FC236}">
                  <a16:creationId xmlns:a16="http://schemas.microsoft.com/office/drawing/2014/main" id="{256FA87D-3AB8-EE4C-655C-6514C513B3B0}"/>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19;p45">
              <a:extLst>
                <a:ext uri="{FF2B5EF4-FFF2-40B4-BE49-F238E27FC236}">
                  <a16:creationId xmlns:a16="http://schemas.microsoft.com/office/drawing/2014/main" id="{57A9A8EC-E948-2AF3-B2E2-91301D6CAB24}"/>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20;p45">
              <a:extLst>
                <a:ext uri="{FF2B5EF4-FFF2-40B4-BE49-F238E27FC236}">
                  <a16:creationId xmlns:a16="http://schemas.microsoft.com/office/drawing/2014/main" id="{7A1FA49E-E2A0-29C8-B0F4-03702387AFAB}"/>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21;p45">
              <a:extLst>
                <a:ext uri="{FF2B5EF4-FFF2-40B4-BE49-F238E27FC236}">
                  <a16:creationId xmlns:a16="http://schemas.microsoft.com/office/drawing/2014/main" id="{7FFF0710-AB38-4D0A-A24E-4F88C931E656}"/>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22;p45">
              <a:extLst>
                <a:ext uri="{FF2B5EF4-FFF2-40B4-BE49-F238E27FC236}">
                  <a16:creationId xmlns:a16="http://schemas.microsoft.com/office/drawing/2014/main" id="{43E3AF6B-83F1-8670-29CA-3301461BD7E6}"/>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23;p45">
              <a:extLst>
                <a:ext uri="{FF2B5EF4-FFF2-40B4-BE49-F238E27FC236}">
                  <a16:creationId xmlns:a16="http://schemas.microsoft.com/office/drawing/2014/main" id="{0531ED2C-08FE-AF46-DFF7-42BD54247BE0}"/>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24;p45">
              <a:extLst>
                <a:ext uri="{FF2B5EF4-FFF2-40B4-BE49-F238E27FC236}">
                  <a16:creationId xmlns:a16="http://schemas.microsoft.com/office/drawing/2014/main" id="{1678ABD9-6881-B055-3F9A-9337B749A7BB}"/>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25;p45">
              <a:extLst>
                <a:ext uri="{FF2B5EF4-FFF2-40B4-BE49-F238E27FC236}">
                  <a16:creationId xmlns:a16="http://schemas.microsoft.com/office/drawing/2014/main" id="{8DAAC03C-A394-C1AB-348D-2BACA61AA79C}"/>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26;p45">
              <a:extLst>
                <a:ext uri="{FF2B5EF4-FFF2-40B4-BE49-F238E27FC236}">
                  <a16:creationId xmlns:a16="http://schemas.microsoft.com/office/drawing/2014/main" id="{00FB6BC2-C31D-C861-A457-178903091543}"/>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27;p45">
              <a:extLst>
                <a:ext uri="{FF2B5EF4-FFF2-40B4-BE49-F238E27FC236}">
                  <a16:creationId xmlns:a16="http://schemas.microsoft.com/office/drawing/2014/main" id="{74E8E9D0-550E-DD98-AFD1-C78EB3F5ECC3}"/>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C5F8EB4A-5395-8CA4-27AB-0FDF983585FB}"/>
              </a:ext>
            </a:extLst>
          </p:cNvPr>
          <p:cNvSpPr txBox="1"/>
          <p:nvPr/>
        </p:nvSpPr>
        <p:spPr>
          <a:xfrm>
            <a:off x="2750115" y="1031605"/>
            <a:ext cx="3556815" cy="276999"/>
          </a:xfrm>
          <a:prstGeom prst="rect">
            <a:avLst/>
          </a:prstGeom>
          <a:noFill/>
        </p:spPr>
        <p:txBody>
          <a:bodyPr wrap="square">
            <a:spAutoFit/>
          </a:bodyPr>
          <a:lstStyle/>
          <a:p>
            <a:pPr algn="ctr"/>
            <a:r>
              <a:rPr lang="en-US" sz="1200" dirty="0">
                <a:solidFill>
                  <a:srgbClr val="434343"/>
                </a:solidFill>
                <a:latin typeface="Montserrat ExtraBold"/>
                <a:sym typeface="Montserrat ExtraBold"/>
              </a:rPr>
              <a:t>WE SEARCHED IN MULTIPLE DATA SITES</a:t>
            </a:r>
          </a:p>
        </p:txBody>
      </p:sp>
      <p:cxnSp>
        <p:nvCxnSpPr>
          <p:cNvPr id="21" name="Google Shape;1135;p29">
            <a:extLst>
              <a:ext uri="{FF2B5EF4-FFF2-40B4-BE49-F238E27FC236}">
                <a16:creationId xmlns:a16="http://schemas.microsoft.com/office/drawing/2014/main" id="{7EB34683-C6D9-6E4D-1CC4-52A49E8E0FAA}"/>
              </a:ext>
            </a:extLst>
          </p:cNvPr>
          <p:cNvCxnSpPr>
            <a:cxnSpLocks/>
          </p:cNvCxnSpPr>
          <p:nvPr/>
        </p:nvCxnSpPr>
        <p:spPr>
          <a:xfrm>
            <a:off x="2522375" y="2035448"/>
            <a:ext cx="1170432" cy="1"/>
          </a:xfrm>
          <a:prstGeom prst="straightConnector1">
            <a:avLst/>
          </a:prstGeom>
          <a:noFill/>
          <a:ln w="19050" cap="flat" cmpd="sng">
            <a:solidFill>
              <a:srgbClr val="434343"/>
            </a:solidFill>
            <a:prstDash val="solid"/>
            <a:round/>
            <a:headEnd type="oval" w="med" len="med"/>
            <a:tailEnd type="oval" w="med" len="med"/>
          </a:ln>
        </p:spPr>
      </p:cxnSp>
      <p:cxnSp>
        <p:nvCxnSpPr>
          <p:cNvPr id="22" name="Google Shape;1135;p29">
            <a:extLst>
              <a:ext uri="{FF2B5EF4-FFF2-40B4-BE49-F238E27FC236}">
                <a16:creationId xmlns:a16="http://schemas.microsoft.com/office/drawing/2014/main" id="{EE68B6A9-39F9-D821-02AB-369778337852}"/>
              </a:ext>
            </a:extLst>
          </p:cNvPr>
          <p:cNvCxnSpPr/>
          <p:nvPr/>
        </p:nvCxnSpPr>
        <p:spPr>
          <a:xfrm>
            <a:off x="5397519" y="2035448"/>
            <a:ext cx="1171500" cy="0"/>
          </a:xfrm>
          <a:prstGeom prst="straightConnector1">
            <a:avLst/>
          </a:prstGeom>
          <a:noFill/>
          <a:ln w="19050" cap="flat" cmpd="sng">
            <a:solidFill>
              <a:srgbClr val="434343"/>
            </a:solidFill>
            <a:prstDash val="solid"/>
            <a:round/>
            <a:headEnd type="oval" w="med" len="med"/>
            <a:tailEnd type="oval" w="med" len="med"/>
          </a:ln>
        </p:spPr>
      </p:cxnSp>
      <p:sp>
        <p:nvSpPr>
          <p:cNvPr id="24" name="Google Shape;1115;p29">
            <a:extLst>
              <a:ext uri="{FF2B5EF4-FFF2-40B4-BE49-F238E27FC236}">
                <a16:creationId xmlns:a16="http://schemas.microsoft.com/office/drawing/2014/main" id="{D3D24508-B5A4-FA6D-130F-BDC6ABC3A716}"/>
              </a:ext>
            </a:extLst>
          </p:cNvPr>
          <p:cNvSpPr txBox="1"/>
          <p:nvPr/>
        </p:nvSpPr>
        <p:spPr>
          <a:xfrm>
            <a:off x="5644769" y="2374103"/>
            <a:ext cx="1375786" cy="4893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US" sz="1100" dirty="0">
                <a:solidFill>
                  <a:srgbClr val="434343"/>
                </a:solidFill>
                <a:latin typeface="Montserrat ExtraBold"/>
                <a:ea typeface="Montserrat ExtraBold"/>
                <a:cs typeface="Montserrat ExtraBold"/>
                <a:sym typeface="Montserrat ExtraBold"/>
              </a:rPr>
              <a:t>Github Datasets .5</a:t>
            </a:r>
            <a:endParaRPr sz="1100" dirty="0">
              <a:solidFill>
                <a:srgbClr val="434343"/>
              </a:solidFill>
              <a:latin typeface="Montserrat ExtraBold"/>
              <a:ea typeface="Montserrat ExtraBold"/>
              <a:cs typeface="Montserrat ExtraBold"/>
              <a:sym typeface="Montserrat ExtraBold"/>
            </a:endParaRPr>
          </a:p>
        </p:txBody>
      </p:sp>
      <p:sp>
        <p:nvSpPr>
          <p:cNvPr id="25" name="Google Shape;1115;p29">
            <a:extLst>
              <a:ext uri="{FF2B5EF4-FFF2-40B4-BE49-F238E27FC236}">
                <a16:creationId xmlns:a16="http://schemas.microsoft.com/office/drawing/2014/main" id="{18C6FF34-BA3A-34B1-63B5-E37638E95CBF}"/>
              </a:ext>
            </a:extLst>
          </p:cNvPr>
          <p:cNvSpPr txBox="1"/>
          <p:nvPr/>
        </p:nvSpPr>
        <p:spPr>
          <a:xfrm>
            <a:off x="5305549" y="2947299"/>
            <a:ext cx="1171499" cy="368968"/>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US" sz="1200" dirty="0">
                <a:solidFill>
                  <a:srgbClr val="434343"/>
                </a:solidFill>
                <a:latin typeface="Montserrat ExtraBold"/>
                <a:ea typeface="Montserrat ExtraBold"/>
                <a:cs typeface="Montserrat ExtraBold"/>
                <a:sym typeface="Montserrat ExtraBold"/>
              </a:rPr>
              <a:t>Knoema .6</a:t>
            </a:r>
            <a:endParaRPr sz="1200" dirty="0">
              <a:solidFill>
                <a:srgbClr val="434343"/>
              </a:solidFill>
              <a:latin typeface="Montserrat ExtraBold"/>
              <a:ea typeface="Montserrat ExtraBold"/>
              <a:cs typeface="Montserrat ExtraBold"/>
              <a:sym typeface="Montserrat ExtraBold"/>
            </a:endParaRPr>
          </a:p>
        </p:txBody>
      </p:sp>
      <p:sp>
        <p:nvSpPr>
          <p:cNvPr id="29" name="TextBox 28">
            <a:extLst>
              <a:ext uri="{FF2B5EF4-FFF2-40B4-BE49-F238E27FC236}">
                <a16:creationId xmlns:a16="http://schemas.microsoft.com/office/drawing/2014/main" id="{43F312E2-9DCC-2810-2AB6-EA7C88D3EA91}"/>
              </a:ext>
            </a:extLst>
          </p:cNvPr>
          <p:cNvSpPr txBox="1"/>
          <p:nvPr/>
        </p:nvSpPr>
        <p:spPr>
          <a:xfrm>
            <a:off x="2316818" y="4035140"/>
            <a:ext cx="4713248" cy="646331"/>
          </a:xfrm>
          <a:prstGeom prst="rect">
            <a:avLst/>
          </a:prstGeom>
          <a:noFill/>
        </p:spPr>
        <p:txBody>
          <a:bodyPr wrap="square">
            <a:spAutoFit/>
          </a:bodyPr>
          <a:lstStyle/>
          <a:p>
            <a:pPr marL="0" lvl="0" indent="0" algn="ctr" rtl="0">
              <a:spcBef>
                <a:spcPts val="0"/>
              </a:spcBef>
              <a:spcAft>
                <a:spcPts val="0"/>
              </a:spcAft>
            </a:pPr>
            <a:r>
              <a:rPr lang="en-US" sz="1200" dirty="0">
                <a:solidFill>
                  <a:srgbClr val="434343"/>
                </a:solidFill>
                <a:latin typeface="Montserrat ExtraBold"/>
              </a:rPr>
              <a:t>We finally found the suitable dataset for our topic on </a:t>
            </a:r>
            <a:r>
              <a:rPr lang="en-US" sz="1200" dirty="0">
                <a:solidFill>
                  <a:srgbClr val="434343"/>
                </a:solidFill>
                <a:latin typeface="Montserrat ExtraBold"/>
                <a:hlinkClick r:id="rId4">
                  <a:extLst>
                    <a:ext uri="{A12FA001-AC4F-418D-AE19-62706E023703}">
                      <ahyp:hlinkClr xmlns:ahyp="http://schemas.microsoft.com/office/drawing/2018/hyperlinkcolor" val="tx"/>
                    </a:ext>
                  </a:extLst>
                </a:hlinkClick>
              </a:rPr>
              <a:t>Kaggle</a:t>
            </a:r>
            <a:r>
              <a:rPr lang="en-US" sz="1200" dirty="0">
                <a:solidFill>
                  <a:srgbClr val="434343"/>
                </a:solidFill>
                <a:latin typeface="Montserrat ExtraBold"/>
              </a:rPr>
              <a:t>. </a:t>
            </a:r>
          </a:p>
          <a:p>
            <a:pPr marL="0" lvl="0" indent="0" algn="ctr" rtl="0">
              <a:spcBef>
                <a:spcPts val="0"/>
              </a:spcBef>
              <a:spcAft>
                <a:spcPts val="0"/>
              </a:spcAft>
            </a:pPr>
            <a:endParaRPr lang="en-US" sz="1200" dirty="0">
              <a:solidFill>
                <a:srgbClr val="434343"/>
              </a:solidFill>
              <a:latin typeface="Montserrat ExtraBold"/>
            </a:endParaRPr>
          </a:p>
        </p:txBody>
      </p:sp>
      <p:sp>
        <p:nvSpPr>
          <p:cNvPr id="23" name="Google Shape;173;p16">
            <a:extLst>
              <a:ext uri="{FF2B5EF4-FFF2-40B4-BE49-F238E27FC236}">
                <a16:creationId xmlns:a16="http://schemas.microsoft.com/office/drawing/2014/main" id="{B997035A-D26D-CDB2-48B4-DA9063554B87}"/>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97514403"/>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3E873231-24F1-EF07-25AC-4D111C9CE883}"/>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30B6D506-C623-9B01-D85F-A1057030E918}"/>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GOAL OF THE PROJECT</a:t>
            </a:r>
            <a:endParaRPr dirty="0">
              <a:solidFill>
                <a:srgbClr val="434343"/>
              </a:solidFill>
            </a:endParaRPr>
          </a:p>
        </p:txBody>
      </p:sp>
      <p:grpSp>
        <p:nvGrpSpPr>
          <p:cNvPr id="186" name="Google Shape;186;p17">
            <a:extLst>
              <a:ext uri="{FF2B5EF4-FFF2-40B4-BE49-F238E27FC236}">
                <a16:creationId xmlns:a16="http://schemas.microsoft.com/office/drawing/2014/main" id="{1E10E14E-C14D-A43F-00A5-0BC27D956971}"/>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96E28AC7-3DC4-0E79-E120-A68352950046}"/>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0A68C0D9-9CFD-C665-6CDA-D15237CD48B8}"/>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6F20A6F4-013B-2D22-AB12-FC14AB0EB336}"/>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B8CFBCA5-9843-27D4-78EE-EB83DB93108D}"/>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93E298D7-4B60-154E-2A4A-86D84D3B16BF}"/>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63743F46-D15E-6D0E-9F46-3C941319F636}"/>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DF187AD6-6DD9-F10B-C472-64D99F4D7F96}"/>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5492C222-BD63-69C8-96BE-A013B55292B2}"/>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A06EECF7-2F18-8DD6-53B5-EE9AF783A3B7}"/>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DEEBA8DA-AC73-1BC8-3627-B765A6B70424}"/>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4D6FD46F-0D68-93A9-4A5B-CAE7B23E516C}"/>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3" name="Google Shape;173;p16">
            <a:extLst>
              <a:ext uri="{FF2B5EF4-FFF2-40B4-BE49-F238E27FC236}">
                <a16:creationId xmlns:a16="http://schemas.microsoft.com/office/drawing/2014/main" id="{0D76515C-D804-2D39-0AA8-443E45C6C584}"/>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57543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C291DEF-C79F-FF17-A5C1-E7C038789CCA}"/>
            </a:ext>
          </a:extLst>
        </p:cNvPr>
        <p:cNvGrpSpPr/>
        <p:nvPr/>
      </p:nvGrpSpPr>
      <p:grpSpPr>
        <a:xfrm>
          <a:off x="0" y="0"/>
          <a:ext cx="0" cy="0"/>
          <a:chOff x="0" y="0"/>
          <a:chExt cx="0" cy="0"/>
        </a:xfrm>
      </p:grpSpPr>
      <p:sp>
        <p:nvSpPr>
          <p:cNvPr id="140" name="Google Shape;140;p15">
            <a:extLst>
              <a:ext uri="{FF2B5EF4-FFF2-40B4-BE49-F238E27FC236}">
                <a16:creationId xmlns:a16="http://schemas.microsoft.com/office/drawing/2014/main" id="{1DC19EFC-4886-4A5E-3E07-6C3B3F48DFF9}"/>
              </a:ext>
            </a:extLst>
          </p:cNvPr>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Do We Aim To?</a:t>
            </a:r>
            <a:endParaRPr dirty="0"/>
          </a:p>
        </p:txBody>
      </p:sp>
      <p:sp>
        <p:nvSpPr>
          <p:cNvPr id="141" name="Google Shape;141;p15">
            <a:extLst>
              <a:ext uri="{FF2B5EF4-FFF2-40B4-BE49-F238E27FC236}">
                <a16:creationId xmlns:a16="http://schemas.microsoft.com/office/drawing/2014/main" id="{40EF44D7-6CE6-8530-AAD3-014021044771}"/>
              </a:ext>
            </a:extLst>
          </p:cNvPr>
          <p:cNvSpPr txBox="1"/>
          <p:nvPr/>
        </p:nvSpPr>
        <p:spPr>
          <a:xfrm flipH="1">
            <a:off x="1660199" y="1454220"/>
            <a:ext cx="5823600" cy="2969280"/>
          </a:xfrm>
          <a:prstGeom prst="rect">
            <a:avLst/>
          </a:prstGeom>
          <a:noFill/>
          <a:ln>
            <a:noFill/>
          </a:ln>
        </p:spPr>
        <p:txBody>
          <a:bodyPr spcFirstLastPara="1" wrap="square" lIns="91425" tIns="91425" rIns="91425" bIns="91425" anchor="t" anchorCtr="0">
            <a:noAutofit/>
          </a:bodyPr>
          <a:lstStyle/>
          <a:p>
            <a:pPr lvl="0" algn="ctr">
              <a:lnSpc>
                <a:spcPct val="200000"/>
              </a:lnSpc>
            </a:pPr>
            <a:r>
              <a:rPr lang="en-US" dirty="0">
                <a:solidFill>
                  <a:srgbClr val="434343"/>
                </a:solidFill>
                <a:latin typeface="Montserrat ExtraBold"/>
              </a:rPr>
              <a:t>The goal of our project is to analyze the real estate market in Egypt using detailed data. Through this analysis, we aim to identify trends and patterns in property prices, locations, and features, providing a clearer understanding of the market landscape and helping individuals make informed decisions about real estate opportunities.</a:t>
            </a:r>
          </a:p>
        </p:txBody>
      </p:sp>
      <p:grpSp>
        <p:nvGrpSpPr>
          <p:cNvPr id="142" name="Google Shape;142;p15">
            <a:extLst>
              <a:ext uri="{FF2B5EF4-FFF2-40B4-BE49-F238E27FC236}">
                <a16:creationId xmlns:a16="http://schemas.microsoft.com/office/drawing/2014/main" id="{DB4E20C6-13B8-690B-9451-DAAA5C6B3CBA}"/>
              </a:ext>
            </a:extLst>
          </p:cNvPr>
          <p:cNvGrpSpPr/>
          <p:nvPr/>
        </p:nvGrpSpPr>
        <p:grpSpPr>
          <a:xfrm>
            <a:off x="732897" y="3217904"/>
            <a:ext cx="927302" cy="2083860"/>
            <a:chOff x="2449930" y="2556776"/>
            <a:chExt cx="1339065" cy="3009185"/>
          </a:xfrm>
        </p:grpSpPr>
        <p:sp>
          <p:nvSpPr>
            <p:cNvPr id="143" name="Google Shape;143;p15">
              <a:extLst>
                <a:ext uri="{FF2B5EF4-FFF2-40B4-BE49-F238E27FC236}">
                  <a16:creationId xmlns:a16="http://schemas.microsoft.com/office/drawing/2014/main" id="{20AB9E42-E187-1583-14B2-10EEA42E54C3}"/>
                </a:ext>
              </a:extLst>
            </p:cNvPr>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a:extLst>
                <a:ext uri="{FF2B5EF4-FFF2-40B4-BE49-F238E27FC236}">
                  <a16:creationId xmlns:a16="http://schemas.microsoft.com/office/drawing/2014/main" id="{34C0A9F7-CCD0-E30E-7989-57FCE8C57C8D}"/>
                </a:ext>
              </a:extLst>
            </p:cNvPr>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a:extLst>
              <a:ext uri="{FF2B5EF4-FFF2-40B4-BE49-F238E27FC236}">
                <a16:creationId xmlns:a16="http://schemas.microsoft.com/office/drawing/2014/main" id="{A1F026D4-2C4C-7D79-C71C-1C5A25EBF86E}"/>
              </a:ext>
            </a:extLst>
          </p:cNvPr>
          <p:cNvGrpSpPr/>
          <p:nvPr/>
        </p:nvGrpSpPr>
        <p:grpSpPr>
          <a:xfrm>
            <a:off x="-2" y="3587707"/>
            <a:ext cx="1282408" cy="1701863"/>
            <a:chOff x="1231043" y="3326737"/>
            <a:chExt cx="1851853" cy="2457564"/>
          </a:xfrm>
        </p:grpSpPr>
        <p:sp>
          <p:nvSpPr>
            <p:cNvPr id="146" name="Google Shape;146;p15">
              <a:extLst>
                <a:ext uri="{FF2B5EF4-FFF2-40B4-BE49-F238E27FC236}">
                  <a16:creationId xmlns:a16="http://schemas.microsoft.com/office/drawing/2014/main" id="{0FE35E01-F3EC-C07E-F54D-32090BA8A480}"/>
                </a:ext>
              </a:extLst>
            </p:cNvPr>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a:extLst>
                <a:ext uri="{FF2B5EF4-FFF2-40B4-BE49-F238E27FC236}">
                  <a16:creationId xmlns:a16="http://schemas.microsoft.com/office/drawing/2014/main" id="{2DFB83E7-C0E6-8B8D-CA1F-82DB325944C6}"/>
                </a:ext>
              </a:extLst>
            </p:cNvPr>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73;p16">
            <a:extLst>
              <a:ext uri="{FF2B5EF4-FFF2-40B4-BE49-F238E27FC236}">
                <a16:creationId xmlns:a16="http://schemas.microsoft.com/office/drawing/2014/main" id="{CBDB124A-E1DB-45F7-7FA4-7F40629A93EE}"/>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718279737"/>
      </p:ext>
    </p:extLst>
  </p:cSld>
  <p:clrMapOvr>
    <a:masterClrMapping/>
  </p:clrMapOvr>
</p:sld>
</file>

<file path=ppt/theme/theme1.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themeOverride>
</file>

<file path=ppt/webextensions/webextension1.xml><?xml version="1.0" encoding="utf-8"?>
<we:webextension xmlns:we="http://schemas.microsoft.com/office/webextensions/webextension/2010/11" id="{94CC88C0-08F9-4624-92BA-8CE196A8FDC0}">
  <we:reference id="wa200003233" version="2.0.0.3" store="en-US" storeType="OMEX"/>
  <we:alternateReferences>
    <we:reference id="WA200003233" version="2.0.0.3" store="" storeType="OMEX"/>
  </we:alternateReferences>
  <we:properties>
    <we:property name="artifactViewState" value="&quot;live&quot;"/>
    <we:property name="backgroundColor" value="&quot;#F2F7FB&quot;"/>
    <we:property name="bookmark" value="&quot;H4sIAAAAAAAAA+2aS3PbNhDHv4qHl1w8HTwIgMjNVpzpwU48cZJLx+NZAAuZCUWqfDhWPfruBUkrafyQEpe21YY3EYAW+C9+C3ABXkUureYZLN7ADKOX0X5RfJ5B+XmH82g3yvtC5YQhlqBMwBrOJWFEhtpiXqdFXkUvr6IayinWH9Oqgay1FAr/ON2NIMuOYdo+ecgq3I3mWFZFDln6F/aNQ1VdNrjcjfBynhUltCZPaqixNXsRmofnMAT6WzsesHV6gSdo677UaWscJLFkwlBmY0+0C82qvkE3sjubtKa77idFXkOah27aMm8ZJYQgECW4ShgC6q48zerrJmZxcDkvg7qrlXNo4lTiraWUMqMFd5S1zqkX87Z2EpRMizK1kEWdxhKrXtJVNCmyZtb9Oviu/KRoSovv0HdVeZ3Wi2DpHU7b+mVw1XFZBEfeLD0vvkxKDP0FfWS5ezX8ECYZQn52MF3M67Pfi6bCs3kwi9XZ2zKdpmFab45u0v5v3dj23AXkFt2tge1NpyVOob5+PHjKUR+31V3h6ya/Ro3eVnEaSqo0n2bXKH+j6n0vzmZNFbhB1493cg5l3YaN+RT4bGkKBorSYbm/6IB6lZYrsunuDWlb6I/l6SogQ9tP/wi5a+B6UYNCfrpsa3RiEu2ZEF4jMYaD8nB/mD5/FHQ4bGuEFrN50eRujFK3D+XPhCj7RUP0ofj3sctjUE4JxygAsLAfI3MbY3cr+dsLjG3GbyuC/BAvMPt1IxxC2zsj+9lDYzUxfWwYJhgnVKMxoJRWsaSbY+MZsXqFWXBfuTh7j+Xs/4EXewBersibejv5ujlDPWfOCekoYcpRbjRjECve9rNWZY2XtSkuv5fYWhOShcTHOaeUCO9lUjviNyZNsWEJdYn0MvGUGq9dzJ89aaLbsVrfm9JtJLHKguHyuymKZhgy8y4Rhhq6KZj3XaXY1xeuq8Zuhq6iwzTMWm/7I2RNa/bFq/APV3zJX4RBLTuK7mG7+0f1FGTfSAlszNBy5RLmtXBEk1gkI4TDZ+4jgrdc1AMYlj3UBDUQ45VDkFTiCODjJKYjhHe6qQcx8dYTSYxWIBRqCpSzEcThT29GCO/J8KXjmpCwEXtJWMjumfRrspj/CoD3ZjCP7Np9dGVRzKqRwB91U08h1eFtkMUxBWY1CYk0I3Sk8MHuhfp8xPDn/NRzGJMEfEhG0LOEcG14Ysft+DEPnUYcNx3/eBt7Trgjwjqh2/szjEck/81BIixmmNdnb7vvIUYmf85ZqztdsM474Z1MEivQK0vajtYf7HcC9pu6DpZuHUw6ljDBEwS01DkbqDd2o8k5TPENXKRTqIvytk0DkktNUSfhJTfhBFSi7o+dTbv2EULVlPijvt47PNw5Otg7+fDu4OSmWz/kaV1NQiZYP4Q/C6W7LTbsVkJY4sL2JWMFDHW8+Z79KcTuhUUtzNPOtxP8QfTysKgxybTiHgSLmQAwW6G307kTnnZO/jwaTq+lXBCjhRKWUc5j4ZBvhd7V/H69Yh1ErgNn2rsK1MIIEVYG0Gv2vSeUewSXQ6OsiA+5t0Ie1lVUQMGILdGa5kNr9RKpkDHTQnjm2x9uzQXUE2p93ZR5Wp2j2zn+tnMPtzprT0gsGDWSSmc8sC1ZnT/kjyscQHGINaU0UYojMGO2Y77bUQ+pUwsiuXcKtEQNcXj33o4YXp05D6jVhDyEEsOsTcKLoBUmTux2aE2HhVdozrR0TEmHyiM6Sdd8YvyEQvsUazClndi7spmiqas5WDyGHO/IaoI+yB26DZlN9zn516RmufwbD3jVbMcuAAA=&quot;"/>
    <we:property name="creatorSessionId" value="&quot;b63d1ac2-9da6-477b-bd3a-55b3cbfb9294&quot;"/>
    <we:property name="creatorTenantId" value="&quot;77255288-5298-4ea5-81aa-a13e604c30ac&quot;"/>
    <we:property name="creatorUserId" value="&quot;100320018D26A308&quot;"/>
    <we:property name="datasetId" value="&quot;ffb1bca8-f7e4-4662-9667-758544260c19&quot;"/>
    <we:property name="embedUrl" value="&quot;/reportEmbed?reportId=1095b289-50a6-4c5f-923e-5096fcbd50c7&amp;config=eyJjbHVzdGVyVXJsIjoiaHR0cHM6Ly9XQUJJLUVVUk9QRS1OT1JUSC1CLXJlZGlyZWN0LmFuYWx5c2lzLndpbmRvd3MubmV0IiwiZW1iZWRGZWF0dXJlcyI6eyJ1c2FnZU1ldHJpY3NWTmV4dCI6dHJ1ZX19&amp;disableSensitivityBanner=true&quot;"/>
    <we:property name="initialStateBookmark" value="&quot;H4sIAAAAAAAAA6WWUW/UMAyA/wrq84SS2HES3gDxBAMEiBeEkJM4U1l3Pd310GDaf8ftJvEwjkPdy7XxuZ/txHZ809V+vx3451u+ku5Z92IcL694d/kEoDvrNvfCd+9enz//8Prb2+fnr1Q8bqd+3Oy7ZzfdxLsLmT73+wMPM0KFX76edTwM7/liXjUe9nLWbWW3Hzc89L/kTln/mnYHuT3r5Ho7jDuekR8nnmTG/lB1Xatt+3R2hMvU/5CPUqY7KTH6EBEhFHYSUvPAqra/U1g8+6vKjF7Mvxw3E/cbNTPLwMfCwbvCFMkgt1oXN/b95mK4d/jPt59+budd6a80wnk38nc1O3NubzWcZgwVLKlFm4oCvYn2JGuS6ymP1w9pkKODmkptRgOIzYUU19NyJmKPFTFQNNnYUGB1nMF6DxbQY86ILZnGa1lQyPuaLQVpwMaDUF7LSia4aorXM+SavTHWltUsn02yQkBYGCLGkMJaFmGUKpQExOeqWebd6bw4wgo5Qa0xV0zOF1uBoK5l1eTQG6oJIZELAIyrc79qwRnrDaAWXPBBS3B9fhWMvmkJB984RpOi0FoWK0bUK5tIT1ErskBbv/cOdaOosvcpMbXcTlfkMRYCWy+lEmgxsYWYV++9haSVaJ0mRNNyyuDi6npsWSgCEBkrJksyiVbHiDV6jJpkczu0puVcT9fQ0Q5G7NClIga1k1Fp3uTTWXGUFiwoAaAVL1mqBQPuEb26WoQcKGmowbJJlc0jerW46lpqDkmywajN7BG+VUZNNKPpUZJzKM5JWk+LeoiIEVkU5JpWxH/k7fFTCECeshVtZs0pGswj7rigN2QolEsgDuTRoMX1tBaLy3qlCycQiFX+pwvxMoW8OEyTDisPkMbbbCtRE2mtaWezfLoZ/Qu5UP9IuivRmWx+GQ/TfstF3vNG119uuu1u1EFs6mXR08GLN1Xq/ftufr7pJ9nd2f/Mw2E2vUxw3WJEXerzICc+mOe6bnHr6/zzG7/A19JjCgAA&quot;"/>
    <we:property name="isFiltersActionButtonVisible" value="true"/>
    <we:property name="isVisualContainerHeaderHidden" value="false"/>
    <we:property name="pageDisplayName" value="&quot;Price Analysis&quot;"/>
    <we:property name="pageName" value="&quot;d9cbda84625b12c4f09d&quot;"/>
    <we:property name="reportEmbeddedTime" value="&quot;2024-10-11T13:50:34.565Z&quot;"/>
    <we:property name="reportName" value="&quot;Real State Egypt&quot;"/>
    <we:property name="reportState" value="&quot;CONNECTED&quot;"/>
    <we:property name="reportUrl" value="&quot;/links/5ZFPPQxSoQ?ctid=77255288-5298-4ea5-81aa-a13e604c30ac&amp;bookmarkGuid=ef953d7f-06dc-4e1a-832e-0146e64ea069&amp;bookmarkUsage=1&amp;ctid=77255288-5298-4ea5-81aa-a13e604c30ac&amp;fromEntryPoint=export&quot;"/>
  </we:properties>
  <we:bindings/>
  <we:snapshot xmlns:r="http://schemas.openxmlformats.org/officeDocument/2006/relationships"/>
</we:webextension>
</file>

<file path=ppt/webextensions/webextension2.xml><?xml version="1.0" encoding="utf-8"?>
<we:webextension xmlns:we="http://schemas.microsoft.com/office/webextensions/webextension/2010/11" id="{30BCB54F-4E76-4D10-B70E-A8B651D1E5B4}">
  <we:reference id="wa200003233" version="2.0.0.3" store="en-US" storeType="OMEX"/>
  <we:alternateReferences>
    <we:reference id="WA200003233" version="2.0.0.3" store="" storeType="OMEX"/>
  </we:alternateReferences>
  <we:properties>
    <we:property name="artifactViewState" value="&quot;live&quot;"/>
    <we:property name="backgroundColor" value="&quot;#F2F7FB&quot;"/>
    <we:property name="bookmark" value="&quot;H4sIAAAAAAAAA6WWzY7bOAyAX6XwebCgRIqSemyvxaJAF70UPVASNXDriYPEKaY7mHdfOinQQzdN4bkklkx//BFJ8Wlo43E/yfe/5UGH18Obef76IIevrxCHu2F32WRwkbQn55FdTFC5gL2d98s4747D66dhkcO9Lh/H40mmlWSbnz7fDTJN7+V+XXWZjno37PVwnHcyjf/qRdheLYeTPt8N+rif5oOsyA+LLLpiv5m4rc0E99dqj9Rl/KYftC6XXRYKMRFhrOI15h5QTOx4EThb9r8iK/qs/u28W2TcmZp1D0OqEoOvwomBpLd2NuM47u6nHwb//Paf7/s1OOODebhGo3wxtSvn+dnc6QBcqWaLWq4GDJDcTdaij0uZH3+lYUkeW66tgzmQuo85baeVwiyBGlHkBMVOt+JmP6MLAR1SoFKIeoYuW1lYOYRWHEftKBBQuWxlZYi+QQ12htJKAHCubmaFAtkpI1MVTJRijltZTEmbclbUUJplWfC38+IKK5aMraXSKPtQXUPGtpXVsqcA3DJhZh8RhTbnfrOCAxcAyQouhmgluD2/KqXQrYRj6JIS5KS8lSWGUbPKZbZTtIqs2LfH3pMFipuEkLNwL/12RV5jEYoLWhujFZM4TGVz7B1mq0TnLSG6lVNBnzbXYy/KCZGt/ysUzZB5s4/UUqBkSba2Qwe9lHa7hq52MBZPPlcFsk7GtQcot7PiKi06NAJir0GLNoeA/gW9ujnCEjmbq9EJ5Cbwgl6tvvmeuyfWApSsmb3AtiZkiQaWHjV7T+q95u20ZIdIlEjUQL5bRfxB3l4/hYgcuDi1Zta9oRFecMdFuyGjDSo1skQOBORoO62n6otd6SoZFVPTP+lCcp5C3pyWxYaVX5AQXHGNuav23q2zObndjH6HPFN/7gwPajPZ+jCfluNeqr6Xna0/PQ37w2yD2DLqWc4GL9k1bT+eD+v/u3HRw0X/R5lOq+rzBDec1Xxef/4DyZQntzoKAAA=&quot;"/>
    <we:property name="creatorSessionId" value="&quot;8f2cd135-422a-42d7-80ac-19180f9ed470&quot;"/>
    <we:property name="creatorTenantId" value="&quot;77255288-5298-4ea5-81aa-a13e604c30ac&quot;"/>
    <we:property name="creatorUserId" value="&quot;100320018D26A308&quot;"/>
    <we:property name="datasetId" value="&quot;ffb1bca8-f7e4-4662-9667-758544260c19&quot;"/>
    <we:property name="embedUrl" value="&quot;/reportEmbed?reportId=1095b289-50a6-4c5f-923e-5096fcbd50c7&amp;config=eyJjbHVzdGVyVXJsIjoiaHR0cHM6Ly9XQUJJLUVVUk9QRS1OT1JUSC1CLXJlZGlyZWN0LmFuYWx5c2lzLndpbmRvd3MubmV0IiwiZW1iZWRGZWF0dXJlcyI6eyJ1c2FnZU1ldHJpY3NWTmV4dCI6dHJ1ZX19&amp;disableSensitivityBanner=true&quot;"/>
    <we:property name="initialStateBookmark" value="&quot;H4sIAAAAAAAAA6WWUW/UMAyA/wrq84SS2HES3gDxBAMEiBeEkJM4U1l3Pd310GDaf8ftJvEwjkPdy7XxuZ/txHZ809V+vx3451u+ku5Z92IcL694d/kEoDvrNvfCd+9enz//8Prb2+fnr1Q8bqd+3Oy7ZzfdxLsLmT73+wMPM0KFX76edTwM7/liXjUe9nLWbWW3Hzc89L/kTln/mnYHuT3r5Ho7jDuekR8nnmTG/lB1Xatt+3R2hMvU/5CPUqY7KTH6EBEhFHYSUvPAqra/U1g8+6vKjF7Mvxw3E/cbNTPLwMfCwbvCFMkgt1oXN/b95mK4d/jPt59+budd6a80wnk38nc1O3NubzWcZgwVLKlFm4oCvYn2JGuS6ymP1w9pkKODmkptRgOIzYUU19NyJmKPFTFQNNnYUGB1nMF6DxbQY86ILZnGa1lQyPuaLQVpwMaDUF7LSia4aorXM+SavTHWltUsn02yQkBYGCLGkMJaFmGUKpQExOeqWebd6bw4wgo5Qa0xV0zOF1uBoK5l1eTQG6oJIZELAIyrc79qwRnrDaAWXPBBS3B9fhWMvmkJB984RpOi0FoWK0bUK5tIT1ErskBbv/cOdaOosvcpMbXcTlfkMRYCWy+lEmgxsYWYV++9haSVaJ0mRNNyyuDi6npsWSgCEBkrJksyiVbHiDV6jJpkczu0puVcT9fQ0Q5G7NClIga1k1Fp3uTTWXGUFiwoAaAVL1mqBQPuEb26WoQcKGmowbJJlc0jerW46lpqDkmywajN7BG+VUZNNKPpUZJzKM5JWk+LeoiIEVkU5JpWxH/k7fFTCECeshVtZs0pGswj7rigN2QolEsgDuTRoMX1tBaLy3qlCycQiFX+pwvxMoW8OEyTDisPkMbbbCtRE2mtaWezfLoZ/Qu5UP9IuivRmWx+GQ/TfstF3vNG119uuu1u1EFs6mXR08GLN1Xq/ftufr7pJ9nd2f/Mw2E2vUxw3WJEXerzICc+mOe6bnHr6/zzG7/A19JjCgAA&quot;"/>
    <we:property name="isFiltersActionButtonVisible" value="true"/>
    <we:property name="isVisualContainerHeaderHidden" value="false"/>
    <we:property name="pageDisplayName" value="&quot;Menu&quot;"/>
    <we:property name="pageName" value="&quot;6a45784437ca2e79f53a&quot;"/>
    <we:property name="reportEmbeddedTime" value="&quot;2024-10-11T15:10:50.518Z&quot;"/>
    <we:property name="reportName" value="&quot;Real State Egypt&quot;"/>
    <we:property name="reportState" value="&quot;CONNECTED&quot;"/>
    <we:property name="reportUrl" value="&quot;/links/5ZFPPQxSoQ?ctid=77255288-5298-4ea5-81aa-a13e604c30ac&amp;bookmarkGuid=05c4f788-207d-4ad5-a9bc-0cb681467f2a&amp;bookmarkUsage=1&amp;ctid=77255288-5298-4ea5-81aa-a13e604c30ac&amp;fromEntryPoint=expor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701</TotalTime>
  <Words>1766</Words>
  <Application>Microsoft Office PowerPoint</Application>
  <PresentationFormat>On-screen Show (16:9)</PresentationFormat>
  <Paragraphs>218</Paragraphs>
  <Slides>38</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Barlow Light</vt:lpstr>
      <vt:lpstr>Montserrat Light</vt:lpstr>
      <vt:lpstr>Montserrat ExtraBold</vt:lpstr>
      <vt:lpstr>Fira Sans Extra Condensed Medium</vt:lpstr>
      <vt:lpstr>Segoe UI Light</vt:lpstr>
      <vt:lpstr>Arial</vt:lpstr>
      <vt:lpstr>EB Garamond</vt:lpstr>
      <vt:lpstr>Montserrat Black</vt:lpstr>
      <vt:lpstr>Real Estate Marketing Plan </vt:lpstr>
      <vt:lpstr>REAL ESTATE MARKET ANALYSIS</vt:lpstr>
      <vt:lpstr>TABLE OF CONTENTS</vt:lpstr>
      <vt:lpstr>TEAM MEMBERS</vt:lpstr>
      <vt:lpstr>INTRODUCTION</vt:lpstr>
      <vt:lpstr>What Is This Presentation About?</vt:lpstr>
      <vt:lpstr>The Analysis of The Project</vt:lpstr>
      <vt:lpstr>Data Source</vt:lpstr>
      <vt:lpstr>GOAL OF THE PROJECT</vt:lpstr>
      <vt:lpstr>What Do We Aim To?</vt:lpstr>
      <vt:lpstr>CLEANING PHASE</vt:lpstr>
      <vt:lpstr>Excel &amp; Power Query</vt:lpstr>
      <vt:lpstr>Excel &amp; Power Query</vt:lpstr>
      <vt:lpstr>Excel &amp; Power Query</vt:lpstr>
      <vt:lpstr>Power Query in Power BI</vt:lpstr>
      <vt:lpstr>Power Query in Power BI</vt:lpstr>
      <vt:lpstr>Power Query in Power BI</vt:lpstr>
      <vt:lpstr>Power Query in Power BI</vt:lpstr>
      <vt:lpstr>Power Query in Power BI</vt:lpstr>
      <vt:lpstr>Power Query in Power BI</vt:lpstr>
      <vt:lpstr>Power Query in Power BI</vt:lpstr>
      <vt:lpstr>Power Query in Power BI</vt:lpstr>
      <vt:lpstr>DYNAMIC DASHBOARD</vt:lpstr>
      <vt:lpstr>Real State Egypt</vt:lpstr>
      <vt:lpstr>ANALYSIS PHASE</vt:lpstr>
      <vt:lpstr>Summary Measures</vt:lpstr>
      <vt:lpstr>Summary Measures</vt:lpstr>
      <vt:lpstr>Key Insights of Price by Type and Compound</vt:lpstr>
      <vt:lpstr>Key Insights of Number of Units by Delivery Term </vt:lpstr>
      <vt:lpstr>Key Insights of Average Price by Region and City</vt:lpstr>
      <vt:lpstr>Key Insights of Average Area and Average Price by Level</vt:lpstr>
      <vt:lpstr>Key Insights of Number of Units by Delivery Year</vt:lpstr>
      <vt:lpstr>Key Insights of Number of Units by Delivery Year</vt:lpstr>
      <vt:lpstr>Key Insights of Units by Payment Option</vt:lpstr>
      <vt:lpstr>Key Insights of Furnished VS Non-Furnished Offers</vt:lpstr>
      <vt:lpstr>Key Insights of Average Area by Type</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Hadeel Ayman</dc:creator>
  <cp:lastModifiedBy>محمد احمد عبدالحكم محمد ابو الدهب</cp:lastModifiedBy>
  <cp:revision>31</cp:revision>
  <dcterms:modified xsi:type="dcterms:W3CDTF">2024-10-11T15:54:43Z</dcterms:modified>
</cp:coreProperties>
</file>